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83" r:id="rId4"/>
    <p:sldId id="258" r:id="rId5"/>
    <p:sldId id="259" r:id="rId6"/>
    <p:sldId id="260" r:id="rId7"/>
    <p:sldId id="263" r:id="rId8"/>
    <p:sldId id="261" r:id="rId9"/>
    <p:sldId id="262"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4" r:id="rId25"/>
    <p:sldId id="279" r:id="rId26"/>
    <p:sldId id="282" r:id="rId27"/>
    <p:sldId id="280"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snapToGrid="0">
      <p:cViewPr varScale="1">
        <p:scale>
          <a:sx n="58" d="100"/>
          <a:sy n="58" d="100"/>
        </p:scale>
        <p:origin x="10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B782B-18EC-4D42-9F68-516019E38F18}"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21ABB-16AF-43AD-A4E5-E70A5BD8CFC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phát</a:t>
            </a:r>
            <a:r>
              <a:rPr lang="en-US" baseline="0" dirty="0"/>
              <a:t> </a:t>
            </a:r>
            <a:r>
              <a:rPr lang="en-US" baseline="0" dirty="0" err="1"/>
              <a:t>vấn</a:t>
            </a:r>
            <a:r>
              <a:rPr lang="en-US" baseline="0" dirty="0"/>
              <a:t> </a:t>
            </a:r>
            <a:r>
              <a:rPr lang="en-US" baseline="0" dirty="0" err="1"/>
              <a:t>học</a:t>
            </a:r>
            <a:r>
              <a:rPr lang="en-US" baseline="0" dirty="0"/>
              <a:t> </a:t>
            </a:r>
            <a:r>
              <a:rPr lang="en-US" baseline="0" dirty="0" err="1"/>
              <a:t>sinh</a:t>
            </a:r>
            <a:r>
              <a:rPr lang="en-US" baseline="0" dirty="0"/>
              <a:t>: Theo </a:t>
            </a:r>
            <a:r>
              <a:rPr lang="en-US" baseline="0" dirty="0" err="1"/>
              <a:t>em</a:t>
            </a:r>
            <a:r>
              <a:rPr lang="en-US" baseline="0" dirty="0"/>
              <a:t>, </a:t>
            </a:r>
            <a:r>
              <a:rPr lang="en-US" baseline="0" dirty="0" err="1"/>
              <a:t>tín</a:t>
            </a:r>
            <a:r>
              <a:rPr lang="en-US" baseline="0" dirty="0"/>
              <a:t> </a:t>
            </a:r>
            <a:r>
              <a:rPr lang="en-US" baseline="0" dirty="0" err="1"/>
              <a:t>ngưỡng</a:t>
            </a:r>
            <a:r>
              <a:rPr lang="en-US" baseline="0" dirty="0"/>
              <a:t> </a:t>
            </a:r>
            <a:r>
              <a:rPr lang="en-US" baseline="0" dirty="0" err="1"/>
              <a:t>là</a:t>
            </a:r>
            <a:r>
              <a:rPr lang="en-US" baseline="0" dirty="0"/>
              <a:t> </a:t>
            </a:r>
            <a:r>
              <a:rPr lang="en-US" baseline="0" dirty="0" err="1"/>
              <a:t>gì</a:t>
            </a:r>
            <a:r>
              <a:rPr lang="en-US" baseline="0" dirty="0"/>
              <a:t>? </a:t>
            </a:r>
            <a:r>
              <a:rPr lang="en-US" baseline="0" dirty="0" err="1"/>
              <a:t>Khác</a:t>
            </a:r>
            <a:r>
              <a:rPr lang="en-US" baseline="0" dirty="0"/>
              <a:t> </a:t>
            </a:r>
            <a:r>
              <a:rPr lang="en-US" baseline="0" dirty="0" err="1"/>
              <a:t>biệt</a:t>
            </a:r>
            <a:r>
              <a:rPr lang="en-US" baseline="0" dirty="0"/>
              <a:t> </a:t>
            </a:r>
            <a:r>
              <a:rPr lang="en-US" baseline="0" dirty="0" err="1"/>
              <a:t>với</a:t>
            </a:r>
            <a:r>
              <a:rPr lang="en-US" baseline="0" dirty="0"/>
              <a:t> </a:t>
            </a:r>
            <a:r>
              <a:rPr lang="en-US" baseline="0" dirty="0" err="1"/>
              <a:t>tôn</a:t>
            </a:r>
            <a:r>
              <a:rPr lang="en-US" baseline="0" dirty="0"/>
              <a:t> </a:t>
            </a:r>
            <a:r>
              <a:rPr lang="en-US" baseline="0" dirty="0" err="1"/>
              <a:t>giáo</a:t>
            </a:r>
            <a:r>
              <a:rPr lang="en-US" baseline="0" dirty="0"/>
              <a:t> </a:t>
            </a:r>
            <a:r>
              <a:rPr lang="en-US" baseline="0" dirty="0" err="1"/>
              <a:t>như</a:t>
            </a:r>
            <a:r>
              <a:rPr lang="en-US" baseline="0" dirty="0"/>
              <a:t> </a:t>
            </a:r>
            <a:r>
              <a:rPr lang="en-US" baseline="0" dirty="0" err="1"/>
              <a:t>thế</a:t>
            </a:r>
            <a:r>
              <a:rPr lang="en-US" baseline="0" dirty="0"/>
              <a:t> </a:t>
            </a:r>
            <a:r>
              <a:rPr lang="en-US" baseline="0" dirty="0" err="1"/>
              <a:t>nào</a:t>
            </a:r>
            <a:r>
              <a:rPr lang="en-US" baseline="0" dirty="0"/>
              <a:t>? </a:t>
            </a:r>
          </a:p>
          <a:p>
            <a:r>
              <a:rPr lang="en-US" baseline="0" dirty="0"/>
              <a:t>GV: </a:t>
            </a:r>
            <a:r>
              <a:rPr lang="en-US" baseline="0" dirty="0" err="1"/>
              <a:t>Mở</a:t>
            </a:r>
            <a:r>
              <a:rPr lang="en-US" baseline="0" dirty="0"/>
              <a:t> </a:t>
            </a:r>
            <a:r>
              <a:rPr lang="en-US" baseline="0" dirty="0" err="1"/>
              <a:t>rộng</a:t>
            </a:r>
            <a:r>
              <a:rPr lang="en-US" baseline="0" dirty="0"/>
              <a:t>: </a:t>
            </a:r>
            <a:r>
              <a:rPr lang="en-US" baseline="0" dirty="0" err="1"/>
              <a:t>Cần</a:t>
            </a:r>
            <a:r>
              <a:rPr lang="en-US" baseline="0" dirty="0"/>
              <a:t> </a:t>
            </a:r>
            <a:r>
              <a:rPr lang="en-US" baseline="0" dirty="0" err="1"/>
              <a:t>phân</a:t>
            </a:r>
            <a:r>
              <a:rPr lang="en-US" baseline="0" dirty="0"/>
              <a:t> </a:t>
            </a:r>
            <a:r>
              <a:rPr lang="en-US" baseline="0" dirty="0" err="1"/>
              <a:t>biệt</a:t>
            </a:r>
            <a:r>
              <a:rPr lang="en-US" baseline="0" dirty="0"/>
              <a:t> </a:t>
            </a:r>
            <a:r>
              <a:rPr lang="en-US" baseline="0" dirty="0" err="1"/>
              <a:t>rõ</a:t>
            </a:r>
            <a:r>
              <a:rPr lang="en-US" baseline="0" dirty="0"/>
              <a:t> “</a:t>
            </a:r>
            <a:r>
              <a:rPr lang="en-US" baseline="0" dirty="0" err="1"/>
              <a:t>Tín</a:t>
            </a:r>
            <a:r>
              <a:rPr lang="en-US" baseline="0" dirty="0"/>
              <a:t> </a:t>
            </a:r>
            <a:r>
              <a:rPr lang="en-US" baseline="0" dirty="0" err="1"/>
              <a:t>ngưỡng</a:t>
            </a:r>
            <a:r>
              <a:rPr lang="en-US" baseline="0" dirty="0"/>
              <a:t>” &gt;&lt; “</a:t>
            </a:r>
            <a:r>
              <a:rPr lang="en-US" baseline="0" dirty="0" err="1"/>
              <a:t>Mê</a:t>
            </a:r>
            <a:r>
              <a:rPr lang="en-US" baseline="0" dirty="0"/>
              <a:t> </a:t>
            </a:r>
            <a:r>
              <a:rPr lang="en-US" baseline="0" dirty="0" err="1"/>
              <a:t>tín</a:t>
            </a:r>
            <a:r>
              <a:rPr lang="en-US" baseline="0" dirty="0"/>
              <a:t> </a:t>
            </a:r>
            <a:r>
              <a:rPr lang="en-US" baseline="0" dirty="0" err="1"/>
              <a:t>dị</a:t>
            </a:r>
            <a:r>
              <a:rPr lang="en-US" baseline="0" dirty="0"/>
              <a:t> </a:t>
            </a:r>
            <a:r>
              <a:rPr lang="en-US" baseline="0" dirty="0" err="1"/>
              <a:t>đoan</a:t>
            </a:r>
            <a:r>
              <a:rPr lang="en-US" baseline="0" dirty="0"/>
              <a:t>”</a:t>
            </a:r>
            <a:endParaRPr lang="en-US" dirty="0"/>
          </a:p>
        </p:txBody>
      </p:sp>
      <p:sp>
        <p:nvSpPr>
          <p:cNvPr id="4" name="Slide Number Placeholder 3"/>
          <p:cNvSpPr>
            <a:spLocks noGrp="1"/>
          </p:cNvSpPr>
          <p:nvPr>
            <p:ph type="sldNum" sz="quarter" idx="10"/>
          </p:nvPr>
        </p:nvSpPr>
        <p:spPr/>
        <p:txBody>
          <a:bodyPr/>
          <a:lstStyle/>
          <a:p>
            <a:fld id="{E9D21ABB-16AF-43AD-A4E5-E70A5BD8CFCD}"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21ABB-16AF-43AD-A4E5-E70A5BD8CFCD}" type="slidenum">
              <a:rPr lang="en-US" smtClean="0"/>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Lệ</a:t>
            </a:r>
            <a:r>
              <a:rPr lang="en-US" baseline="0" dirty="0"/>
              <a:t> </a:t>
            </a:r>
            <a:r>
              <a:rPr lang="en-US" baseline="0" dirty="0" err="1"/>
              <a:t>châu</a:t>
            </a:r>
            <a:r>
              <a:rPr lang="en-US" baseline="0" dirty="0"/>
              <a:t> </a:t>
            </a:r>
            <a:r>
              <a:rPr lang="en-US" baseline="0" dirty="0" err="1"/>
              <a:t>hội</a:t>
            </a:r>
            <a:r>
              <a:rPr lang="en-US" baseline="0" dirty="0"/>
              <a:t> </a:t>
            </a:r>
            <a:r>
              <a:rPr lang="en-US" baseline="0" dirty="0" err="1"/>
              <a:t>quán</a:t>
            </a:r>
            <a:r>
              <a:rPr lang="en-US" baseline="0" dirty="0"/>
              <a:t>  </a:t>
            </a:r>
            <a:r>
              <a:rPr lang="en-US" baseline="0" dirty="0" err="1"/>
              <a:t>là</a:t>
            </a:r>
            <a:r>
              <a:rPr lang="en-US" baseline="0" dirty="0"/>
              <a:t> </a:t>
            </a:r>
            <a:r>
              <a:rPr lang="en-US" baseline="0" dirty="0" err="1"/>
              <a:t>đền</a:t>
            </a:r>
            <a:r>
              <a:rPr lang="en-US" baseline="0" dirty="0"/>
              <a:t> </a:t>
            </a:r>
            <a:r>
              <a:rPr lang="en-US" baseline="0" dirty="0" err="1"/>
              <a:t>thờ</a:t>
            </a:r>
            <a:r>
              <a:rPr lang="en-US" baseline="0" dirty="0"/>
              <a:t> </a:t>
            </a:r>
            <a:r>
              <a:rPr lang="en-US" baseline="0" dirty="0" err="1"/>
              <a:t>tổ</a:t>
            </a:r>
            <a:r>
              <a:rPr lang="en-US" baseline="0" dirty="0"/>
              <a:t> </a:t>
            </a:r>
            <a:r>
              <a:rPr lang="en-US" baseline="0" dirty="0" err="1"/>
              <a:t>nghề</a:t>
            </a:r>
            <a:r>
              <a:rPr lang="en-US" baseline="0" dirty="0"/>
              <a:t> </a:t>
            </a:r>
            <a:r>
              <a:rPr lang="en-US" baseline="0" dirty="0" err="1"/>
              <a:t>kim</a:t>
            </a:r>
            <a:r>
              <a:rPr lang="en-US" baseline="0" dirty="0"/>
              <a:t> </a:t>
            </a:r>
            <a:r>
              <a:rPr lang="en-US" baseline="0" dirty="0" err="1"/>
              <a:t>hoàn</a:t>
            </a:r>
            <a:r>
              <a:rPr lang="en-US" baseline="0" dirty="0"/>
              <a:t>. </a:t>
            </a:r>
            <a:r>
              <a:rPr lang="en-US" baseline="0" dirty="0" err="1"/>
              <a:t>tọa</a:t>
            </a:r>
            <a:r>
              <a:rPr lang="en-US" baseline="0" dirty="0"/>
              <a:t> </a:t>
            </a:r>
            <a:r>
              <a:rPr lang="en-US" baseline="0" dirty="0" err="1"/>
              <a:t>lạc</a:t>
            </a:r>
            <a:r>
              <a:rPr lang="en-US" baseline="0" dirty="0"/>
              <a:t> ở </a:t>
            </a:r>
            <a:r>
              <a:rPr lang="en-US" baseline="0" dirty="0" err="1"/>
              <a:t>đường</a:t>
            </a:r>
            <a:r>
              <a:rPr lang="en-US" baseline="0" dirty="0"/>
              <a:t> </a:t>
            </a:r>
            <a:r>
              <a:rPr lang="en-US" baseline="0" dirty="0" err="1"/>
              <a:t>Trần</a:t>
            </a:r>
            <a:r>
              <a:rPr lang="en-US" baseline="0" dirty="0"/>
              <a:t> </a:t>
            </a:r>
            <a:r>
              <a:rPr lang="en-US" baseline="0" dirty="0" err="1"/>
              <a:t>Hưng</a:t>
            </a:r>
            <a:r>
              <a:rPr lang="en-US" baseline="0" dirty="0"/>
              <a:t> </a:t>
            </a:r>
            <a:r>
              <a:rPr lang="en-US" baseline="0" dirty="0" err="1"/>
              <a:t>Đạo</a:t>
            </a:r>
            <a:r>
              <a:rPr lang="en-US" baseline="0" dirty="0"/>
              <a:t>, </a:t>
            </a:r>
            <a:r>
              <a:rPr lang="en-US" baseline="0" dirty="0" err="1"/>
              <a:t>Quận</a:t>
            </a:r>
            <a:r>
              <a:rPr lang="en-US" baseline="0" dirty="0"/>
              <a:t> 5. </a:t>
            </a:r>
            <a:r>
              <a:rPr lang="en-US" baseline="0" dirty="0" err="1"/>
              <a:t>Gần</a:t>
            </a:r>
            <a:r>
              <a:rPr lang="en-US" baseline="0" dirty="0"/>
              <a:t> </a:t>
            </a:r>
            <a:r>
              <a:rPr lang="en-US" baseline="0" dirty="0" err="1"/>
              <a:t>Chùa</a:t>
            </a:r>
            <a:r>
              <a:rPr lang="en-US" baseline="0" dirty="0"/>
              <a:t> </a:t>
            </a:r>
            <a:r>
              <a:rPr lang="en-US" baseline="0" dirty="0" err="1"/>
              <a:t>Bà</a:t>
            </a:r>
            <a:r>
              <a:rPr lang="en-US" baseline="0" dirty="0"/>
              <a:t> </a:t>
            </a:r>
            <a:r>
              <a:rPr lang="en-US" baseline="0" dirty="0" err="1"/>
              <a:t>Thiên</a:t>
            </a:r>
            <a:r>
              <a:rPr lang="en-US" baseline="0" dirty="0"/>
              <a:t> </a:t>
            </a:r>
            <a:r>
              <a:rPr lang="en-US" baseline="0" dirty="0" err="1"/>
              <a:t>Hậu</a:t>
            </a:r>
            <a:endParaRPr lang="en-US" dirty="0"/>
          </a:p>
        </p:txBody>
      </p:sp>
      <p:sp>
        <p:nvSpPr>
          <p:cNvPr id="4" name="Slide Number Placeholder 3"/>
          <p:cNvSpPr>
            <a:spLocks noGrp="1"/>
          </p:cNvSpPr>
          <p:nvPr>
            <p:ph type="sldNum" sz="quarter" idx="10"/>
          </p:nvPr>
        </p:nvSpPr>
        <p:spPr/>
        <p:txBody>
          <a:bodyPr/>
          <a:lstStyle/>
          <a:p>
            <a:fld id="{E9D21ABB-16AF-43AD-A4E5-E70A5BD8CFCD}"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3307599-DC01-44B8-9DC8-AF652E22BB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CD662D-E6F8-4CF3-A9A0-F8C01374C880}"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07599-DC01-44B8-9DC8-AF652E22BB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07599-DC01-44B8-9DC8-AF652E22BB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07599-DC01-44B8-9DC8-AF652E22BB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07599-DC01-44B8-9DC8-AF652E22BBA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07599-DC01-44B8-9DC8-AF652E22BB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07599-DC01-44B8-9DC8-AF652E22BB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07599-DC01-44B8-9DC8-AF652E22BB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07599-DC01-44B8-9DC8-AF652E22BB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07599-DC01-44B8-9DC8-AF652E22BB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D662D-E6F8-4CF3-A9A0-F8C01374C88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07599-DC01-44B8-9DC8-AF652E22BB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D662D-E6F8-4CF3-A9A0-F8C01374C880}"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07599-DC01-44B8-9DC8-AF652E22BB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D662D-E6F8-4CF3-A9A0-F8C01374C880}"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307599-DC01-44B8-9DC8-AF652E22BB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D662D-E6F8-4CF3-A9A0-F8C01374C880}"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307599-DC01-44B8-9DC8-AF652E22BB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D662D-E6F8-4CF3-A9A0-F8C01374C880}"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307599-DC01-44B8-9DC8-AF652E22BB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CD662D-E6F8-4CF3-A9A0-F8C01374C880}"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07599-DC01-44B8-9DC8-AF652E22BB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CD662D-E6F8-4CF3-A9A0-F8C01374C880}"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307599-DC01-44B8-9DC8-AF652E22BB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CD662D-E6F8-4CF3-A9A0-F8C01374C880}" type="datetimeFigureOut">
              <a:rPr lang="en-US" smtClean="0"/>
              <a:t>3/5/2023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307599-DC01-44B8-9DC8-AF652E22BB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4729" y="1311367"/>
            <a:ext cx="8640416" cy="3394401"/>
          </a:xfrm>
        </p:spPr>
        <p:txBody>
          <a:bodyPr/>
          <a:lstStyle/>
          <a:p>
            <a:r>
              <a:rPr lang="en-US" sz="3200" dirty="0">
                <a:latin typeface="Mistral" panose="03090702030407020403" pitchFamily="66" charset="0"/>
                <a:cs typeface="Times New Roman" panose="02020603050405020304" pitchFamily="18" charset="0"/>
              </a:rPr>
              <a:t>ĐẠO LÍ “UỐNG NƯỚC NHỚ NGUỒN” QUA CÁC NGHI LỄ DÂN GIAN</a:t>
            </a:r>
            <a:br>
              <a:rPr lang="en-US" sz="6000" dirty="0">
                <a:latin typeface="Mistral" panose="03090702030407020403" pitchFamily="66" charset="0"/>
                <a:cs typeface="Times New Roman" panose="02020603050405020304" pitchFamily="18" charset="0"/>
              </a:rPr>
            </a:br>
            <a:r>
              <a:rPr lang="en-US" sz="4000" dirty="0">
                <a:latin typeface="Mistral" panose="03090702030407020403" pitchFamily="66" charset="0"/>
                <a:cs typeface="Times New Roman" panose="02020603050405020304" pitchFamily="18" charset="0"/>
              </a:rPr>
              <a:t> </a:t>
            </a:r>
            <a:br>
              <a:rPr lang="en-US" sz="6000" dirty="0">
                <a:latin typeface="Mistral" panose="03090702030407020403" pitchFamily="66" charset="0"/>
                <a:cs typeface="Times New Roman" panose="02020603050405020304" pitchFamily="18" charset="0"/>
              </a:rPr>
            </a:br>
            <a:r>
              <a:rPr lang="en-US" sz="6000" dirty="0">
                <a:latin typeface="Mistral" panose="03090702030407020403" pitchFamily="66" charset="0"/>
                <a:cs typeface="Times New Roman" panose="02020603050405020304" pitchFamily="18" charset="0"/>
              </a:rPr>
              <a:t>Ở TP HỒ CHÍ MINH</a:t>
            </a:r>
          </a:p>
        </p:txBody>
      </p:sp>
      <p:sp>
        <p:nvSpPr>
          <p:cNvPr id="4" name="Subtitle 3"/>
          <p:cNvSpPr>
            <a:spLocks noGrp="1"/>
          </p:cNvSpPr>
          <p:nvPr>
            <p:ph type="subTitle" idx="1"/>
          </p:nvPr>
        </p:nvSpPr>
        <p:spPr/>
        <p:txBody>
          <a:bodyPr>
            <a:normAutofit/>
          </a:bodyPr>
          <a:lstStyle/>
          <a:p>
            <a:endParaRPr lang="en-US" sz="2000" dirty="0">
              <a:latin typeface="Mistral" panose="03090702030407020403"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6978316" y="2478150"/>
            <a:ext cx="4360243" cy="385010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algn="just"/>
            <a:r>
              <a:rPr lang="vi-VN" dirty="0"/>
              <a:t>Miếu thường được xây trên gò cao, bờ sông hoặc đầu làng, cuối làng, những nơi yên tĩnh không có sự ồn ào của đời sống dân sinh. </a:t>
            </a:r>
            <a:endParaRPr lang="en-US" dirty="0"/>
          </a:p>
          <a:p>
            <a:pPr algn="just"/>
            <a:r>
              <a:rPr lang="vi-VN" dirty="0"/>
              <a:t>Lễ cúng miếu là nghi lễ quy mô nhất trong sinh hoạt của một ngôi miếu, mang tính thường lệ </a:t>
            </a:r>
            <a:endParaRPr lang="en-US" dirty="0"/>
          </a:p>
        </p:txBody>
      </p:sp>
      <p:sp>
        <p:nvSpPr>
          <p:cNvPr id="5" name="Title 1"/>
          <p:cNvSpPr>
            <a:spLocks noGrp="1"/>
          </p:cNvSpPr>
          <p:nvPr>
            <p:ph type="title"/>
          </p:nvPr>
        </p:nvSpPr>
        <p:spPr>
          <a:xfrm>
            <a:off x="990599" y="1017506"/>
            <a:ext cx="11201401" cy="1303867"/>
          </a:xfrm>
        </p:spPr>
        <p:txBody>
          <a:bodyPr>
            <a:noAutofit/>
          </a:bodyPr>
          <a:lstStyle/>
          <a:p>
            <a:pPr algn="l"/>
            <a:r>
              <a:rPr lang="en-US" sz="3200" dirty="0">
                <a:latin typeface="Times New Roman" panose="02020603050405020304" pitchFamily="18" charset="0"/>
                <a:cs typeface="Times New Roman" panose="02020603050405020304" pitchFamily="18" charset="0"/>
              </a:rPr>
              <a:t>		</a:t>
            </a:r>
            <a:r>
              <a:rPr lang="en-US" sz="3200" dirty="0"/>
              <a:t> 		</a:t>
            </a:r>
            <a:r>
              <a:rPr lang="en-US" sz="3200" dirty="0">
                <a:latin typeface="Times New Roman" panose="02020603050405020304" pitchFamily="18" charset="0"/>
                <a:cs typeface="Times New Roman" panose="02020603050405020304" pitchFamily="18" charset="0"/>
              </a:rPr>
              <a:t>MIẾU (MIỄU) – THỜ CÁC VỊ THẦN</a:t>
            </a:r>
            <a:br>
              <a:rPr lang="en-US" sz="3200" dirty="0"/>
            </a:b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69774" y="5760429"/>
            <a:ext cx="5448702"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 Q. </a:t>
            </a:r>
            <a:r>
              <a:rPr lang="en-US" sz="2400" dirty="0" err="1">
                <a:latin typeface="Times New Roman" panose="02020603050405020304" pitchFamily="18" charset="0"/>
                <a:cs typeface="Times New Roman" panose="02020603050405020304" pitchFamily="18" charset="0"/>
              </a:rPr>
              <a:t>Gò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Vấp</a:t>
            </a:r>
            <a:endParaRPr lang="en-US" sz="2400" dirty="0">
              <a:latin typeface="Times New Roman" panose="02020603050405020304" pitchFamily="18" charset="0"/>
              <a:cs typeface="Times New Roman" panose="02020603050405020304" pitchFamily="18" charset="0"/>
            </a:endParaRPr>
          </a:p>
        </p:txBody>
      </p:sp>
      <p:pic>
        <p:nvPicPr>
          <p:cNvPr id="7" name="Picture 6" descr="Khám Phá Chùa Miếu Nổi Linh Thiêng Tại Sài Gòn - HaloTr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168" y="2478150"/>
            <a:ext cx="6111148" cy="32822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897" y="2556932"/>
            <a:ext cx="10501162" cy="3318936"/>
          </a:xfrm>
        </p:spPr>
        <p:txBody>
          <a:bodyPr>
            <a:noAutofit/>
          </a:bodyPr>
          <a:lstStyle/>
          <a:p>
            <a:pPr algn="just"/>
            <a:r>
              <a:rPr lang="vi-VN" sz="2800" dirty="0"/>
              <a:t>“…Tại Thành phố Hồ Chí Minh hiện có 448 ngôi miếu. Các huyện ngoại thành có miếu nhiều hơn nội thành. Huyện Bình Chánh có số lượng miếu nhiều nhất là 43 miếu, Quận 3 có 8 ngôi miếu chiếm tỉ lệ thấp nhất. Các thần được thờ tự trong miếu khá đa dạng. Có 285 miếu thờ Ngũ Hành Nương Nương, 29 miếu thờ Chúa Xứ Thánh Mẫu…”.</a:t>
            </a:r>
            <a:endParaRPr lang="en-US" sz="2800" dirty="0"/>
          </a:p>
          <a:p>
            <a:pPr algn="just"/>
            <a:r>
              <a:rPr lang="vi-VN" sz="2800" dirty="0"/>
              <a:t>Miếu Nữ thần vẫn là thần được thờ tự phổ biến ở miếu, trong đó có bà Chúa Xứ, Chúa Tiên, Thuỷ Long, Linh Sơn Thánh Mẫu, Thiên Hậu Thánh Mẫu,...</a:t>
            </a:r>
            <a:endParaRPr lang="en-US" sz="2800" dirty="0"/>
          </a:p>
        </p:txBody>
      </p:sp>
      <p:sp>
        <p:nvSpPr>
          <p:cNvPr id="4" name="Title 1"/>
          <p:cNvSpPr>
            <a:spLocks noGrp="1"/>
          </p:cNvSpPr>
          <p:nvPr>
            <p:ph type="title"/>
          </p:nvPr>
        </p:nvSpPr>
        <p:spPr>
          <a:xfrm>
            <a:off x="990599" y="1017506"/>
            <a:ext cx="11201401" cy="1303867"/>
          </a:xfrm>
        </p:spPr>
        <p:txBody>
          <a:bodyPr>
            <a:noAutofit/>
          </a:bodyPr>
          <a:lstStyle/>
          <a:p>
            <a:pPr algn="l"/>
            <a:r>
              <a:rPr lang="en-US" sz="3200" dirty="0">
                <a:latin typeface="Times New Roman" panose="02020603050405020304" pitchFamily="18" charset="0"/>
                <a:cs typeface="Times New Roman" panose="02020603050405020304" pitchFamily="18" charset="0"/>
              </a:rPr>
              <a:t>		</a:t>
            </a:r>
            <a:r>
              <a:rPr lang="en-US" sz="3200" dirty="0"/>
              <a:t> 		</a:t>
            </a:r>
            <a:r>
              <a:rPr lang="en-US" sz="3200" dirty="0">
                <a:latin typeface="Times New Roman" panose="02020603050405020304" pitchFamily="18" charset="0"/>
                <a:cs typeface="Times New Roman" panose="02020603050405020304" pitchFamily="18" charset="0"/>
              </a:rPr>
              <a:t>MIẾU (MIỄU) – THỜ CÁC VỊ THẦN</a:t>
            </a:r>
            <a:br>
              <a:rPr lang="en-US" sz="3200" dirty="0"/>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524" y="2556932"/>
            <a:ext cx="5505651" cy="3709114"/>
          </a:xfrm>
        </p:spPr>
        <p:txBody>
          <a:bodyPr>
            <a:normAutofit/>
          </a:bodyPr>
          <a:lstStyle/>
          <a:p>
            <a:pPr algn="just"/>
            <a:r>
              <a:rPr lang="vi-VN" dirty="0"/>
              <a:t>Đền là công trình kiến trúc được xây dựng để thờ cúng một vị Thánh hoặc những nhân vật lịch sử được tôn sùng như thần thánh. </a:t>
            </a:r>
            <a:endParaRPr lang="en-US" dirty="0"/>
          </a:p>
          <a:p>
            <a:pPr algn="just"/>
            <a:r>
              <a:rPr lang="vi-VN" dirty="0"/>
              <a:t>Ở Thành phố Hồ Chí Minh, phổ biến nhất là các đền thờ được xây dựng để ghi nhớ công đức của một cá nhân với địa phương được dựng theo truyền thuyết dân gian hay công ơn của các anh h</a:t>
            </a:r>
            <a:r>
              <a:rPr lang="en-US" dirty="0"/>
              <a:t>ù</a:t>
            </a:r>
            <a:r>
              <a:rPr lang="vi-VN" dirty="0"/>
              <a:t>ng</a:t>
            </a:r>
            <a:r>
              <a:rPr lang="en-US" dirty="0"/>
              <a:t>.</a:t>
            </a:r>
          </a:p>
        </p:txBody>
      </p:sp>
      <p:sp>
        <p:nvSpPr>
          <p:cNvPr id="5" name="Title 1"/>
          <p:cNvSpPr>
            <a:spLocks noGrp="1"/>
          </p:cNvSpPr>
          <p:nvPr>
            <p:ph type="title"/>
          </p:nvPr>
        </p:nvSpPr>
        <p:spPr>
          <a:xfrm>
            <a:off x="990599" y="1017506"/>
            <a:ext cx="11201401" cy="1303867"/>
          </a:xfrm>
        </p:spPr>
        <p:txBody>
          <a:bodyPr>
            <a:noAutofit/>
          </a:bodyPr>
          <a:lstStyle/>
          <a:p>
            <a:pPr algn="l"/>
            <a:r>
              <a:rPr lang="en-US" sz="32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ĐỀN – THỜ DANH NHÂN, ANH HÙNG DÂN T</a:t>
            </a:r>
            <a:r>
              <a:rPr lang="en-US" sz="3200" dirty="0"/>
              <a:t>ỘC</a:t>
            </a:r>
            <a:br>
              <a:rPr lang="en-US" sz="3200" dirty="0"/>
            </a:br>
            <a:endParaRPr lang="en-US" sz="3200" dirty="0">
              <a:latin typeface="Times New Roman" panose="02020603050405020304" pitchFamily="18" charset="0"/>
              <a:cs typeface="Times New Roman" panose="02020603050405020304" pitchFamily="18" charset="0"/>
            </a:endParaRPr>
          </a:p>
        </p:txBody>
      </p:sp>
      <p:pic>
        <p:nvPicPr>
          <p:cNvPr id="6" name="Picture 2" descr="Tập tin:Đền thờ Vua Hùng, Sài Gòn.jp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382" y="2556932"/>
            <a:ext cx="4524677" cy="33935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91175" y="6319209"/>
            <a:ext cx="5448702"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599" y="1017506"/>
            <a:ext cx="11201401" cy="1303867"/>
          </a:xfrm>
        </p:spPr>
        <p:txBody>
          <a:bodyPr>
            <a:noAutofit/>
          </a:bodyPr>
          <a:lstStyle/>
          <a:p>
            <a:pPr algn="l"/>
            <a:r>
              <a:rPr lang="en-US" sz="32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ĐỀN – THỜ DANH NHÂN, ANH HÙNG DÂN T</a:t>
            </a:r>
            <a:r>
              <a:rPr lang="en-US" sz="3200" dirty="0"/>
              <a:t>ỘC</a:t>
            </a:r>
            <a:br>
              <a:rPr lang="en-US" sz="3200" dirty="0"/>
            </a:b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723014" y="2456696"/>
            <a:ext cx="5348177" cy="3539430"/>
          </a:xfrm>
          <a:prstGeom prst="rect">
            <a:avLst/>
          </a:prstGeom>
        </p:spPr>
        <p:txBody>
          <a:bodyPr wrap="square">
            <a:spAutoFit/>
          </a:bodyPr>
          <a:lstStyle/>
          <a:p>
            <a:pPr marL="285750" indent="-285750" algn="just">
              <a:buFont typeface="Arial" panose="020B0604020202020204" pitchFamily="34" charset="0"/>
              <a:buChar char="•"/>
            </a:pPr>
            <a:r>
              <a:rPr lang="vi-VN" sz="2800" dirty="0"/>
              <a:t>Xuất phát từ truyền thống “uống nước nhớ nguồn”, “ăn quả nhớ kẻ trồng cây”, nhân dân Thành phố còn xây dựng các đền thờ anh hùng liệt sĩ vì sự nghiệp giải phóng dân tộc, bảo vệ nền độc lập của Tổ quốc, có công với đất nước </a:t>
            </a:r>
            <a:endParaRPr lang="en-US" sz="2800" dirty="0"/>
          </a:p>
        </p:txBody>
      </p:sp>
      <p:pic>
        <p:nvPicPr>
          <p:cNvPr id="9226" name="Picture 10" descr="Đền tưởng niệm liệt sĩ Bến Dược - Củ Chi | Mytour.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561" y="2389851"/>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71191" y="5818852"/>
            <a:ext cx="5448702"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Dược</a:t>
            </a:r>
            <a:r>
              <a:rPr lang="en-US" sz="2400" dirty="0">
                <a:latin typeface="Times New Roman" panose="02020603050405020304" pitchFamily="18" charset="0"/>
                <a:cs typeface="Times New Roman" panose="02020603050405020304" pitchFamily="18" charset="0"/>
              </a:rPr>
              <a:t> – H. </a:t>
            </a:r>
            <a:r>
              <a:rPr lang="en-US" sz="2400" dirty="0" err="1">
                <a:latin typeface="Times New Roman" panose="02020603050405020304" pitchFamily="18" charset="0"/>
                <a:cs typeface="Times New Roman" panose="02020603050405020304" pitchFamily="18" charset="0"/>
              </a:rPr>
              <a:t>Củ</a:t>
            </a:r>
            <a:r>
              <a:rPr lang="en-US" sz="2400" dirty="0">
                <a:latin typeface="Times New Roman" panose="02020603050405020304" pitchFamily="18" charset="0"/>
                <a:cs typeface="Times New Roman" panose="02020603050405020304" pitchFamily="18" charset="0"/>
              </a:rPr>
              <a:t> Chi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wipe(down)">
                                      <p:cBhvr>
                                        <p:cTn id="12" dur="500"/>
                                        <p:tgtEl>
                                          <p:spTgt spid="92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707" y="2556931"/>
            <a:ext cx="4795284" cy="3663115"/>
          </a:xfrm>
        </p:spPr>
        <p:txBody>
          <a:bodyPr>
            <a:noAutofit/>
          </a:bodyPr>
          <a:lstStyle/>
          <a:p>
            <a:pPr algn="just"/>
            <a:r>
              <a:rPr lang="vi-VN" sz="2800" dirty="0"/>
              <a:t>Tổ tiên là những người cùng huyết thống đã chết. </a:t>
            </a:r>
            <a:endParaRPr lang="en-US" sz="2800" dirty="0"/>
          </a:p>
          <a:p>
            <a:pPr algn="just"/>
            <a:r>
              <a:rPr lang="vi-VN" sz="2800" dirty="0"/>
              <a:t>Thờ cúng tổ tiên không chỉ là vấn đề tín ngưỡng mà còn là vấn đề đạo đức, phản ánh lòng biết ơn của con cháu đối với công ơn sinh thành, dưỡng dục của cha mẹ, tổ tiên</a:t>
            </a:r>
            <a:endParaRPr lang="en-US" sz="2800" dirty="0"/>
          </a:p>
        </p:txBody>
      </p:sp>
      <p:sp>
        <p:nvSpPr>
          <p:cNvPr id="4" name="Title 1"/>
          <p:cNvSpPr>
            <a:spLocks noGrp="1"/>
          </p:cNvSpPr>
          <p:nvPr>
            <p:ph type="title"/>
          </p:nvPr>
        </p:nvSpPr>
        <p:spPr>
          <a:xfrm>
            <a:off x="990599" y="1017506"/>
            <a:ext cx="11201401" cy="1303867"/>
          </a:xfrm>
        </p:spPr>
        <p:txBody>
          <a:bodyPr>
            <a:noAutofit/>
          </a:bodyPr>
          <a:lstStyle/>
          <a:p>
            <a:pPr algn="l"/>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c. Nghi </a:t>
            </a:r>
            <a:r>
              <a:rPr lang="en-US" sz="3600" b="1" dirty="0" err="1">
                <a:latin typeface="Times New Roman" panose="02020603050405020304" pitchFamily="18" charset="0"/>
                <a:cs typeface="Times New Roman" panose="02020603050405020304" pitchFamily="18" charset="0"/>
              </a:rPr>
              <a:t>lễ</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a:t>
            </a:r>
            <a:r>
              <a:rPr lang="vi-VN" sz="3600" b="1" dirty="0">
                <a:latin typeface="Times New Roman" panose="02020603050405020304" pitchFamily="18" charset="0"/>
                <a:cs typeface="Times New Roman" panose="02020603050405020304" pitchFamily="18" charset="0"/>
              </a:rPr>
              <a:t> thờ cúng tại gia đình :</a:t>
            </a:r>
            <a:br>
              <a:rPr lang="en-US" sz="3600" b="1"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THỜ CÚNG TỔ TIÊN</a:t>
            </a:r>
            <a:br>
              <a:rPr lang="en-US" sz="3200" dirty="0"/>
            </a:br>
            <a:endParaRPr lang="en-US" sz="3200" dirty="0">
              <a:latin typeface="Times New Roman" panose="02020603050405020304" pitchFamily="18" charset="0"/>
              <a:cs typeface="Times New Roman" panose="02020603050405020304" pitchFamily="18" charset="0"/>
            </a:endParaRPr>
          </a:p>
        </p:txBody>
      </p:sp>
      <p:pic>
        <p:nvPicPr>
          <p:cNvPr id="13314" name="Picture 2" descr="Lau dọn bàn thờ Tết Nhâm Dần ngày nào để cả năm phát đạt, gia đình an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275" y="2556931"/>
            <a:ext cx="5515829" cy="3471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fade">
                                      <p:cBhvr>
                                        <p:cTn id="17" dur="1000"/>
                                        <p:tgtEl>
                                          <p:spTgt spid="13314"/>
                                        </p:tgtEl>
                                      </p:cBhvr>
                                    </p:animEffect>
                                    <p:anim calcmode="lin" valueType="num">
                                      <p:cBhvr>
                                        <p:cTn id="18" dur="1000" fill="hold"/>
                                        <p:tgtEl>
                                          <p:spTgt spid="13314"/>
                                        </p:tgtEl>
                                        <p:attrNameLst>
                                          <p:attrName>ppt_x</p:attrName>
                                        </p:attrNameLst>
                                      </p:cBhvr>
                                      <p:tavLst>
                                        <p:tav tm="0">
                                          <p:val>
                                            <p:strVal val="#ppt_x"/>
                                          </p:val>
                                        </p:tav>
                                        <p:tav tm="100000">
                                          <p:val>
                                            <p:strVal val="#ppt_x"/>
                                          </p:val>
                                        </p:tav>
                                      </p:tavLst>
                                    </p:anim>
                                    <p:anim calcmode="lin" valueType="num">
                                      <p:cBhvr>
                                        <p:cTn id="1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502" y="2556932"/>
            <a:ext cx="10568763" cy="3811970"/>
          </a:xfrm>
        </p:spPr>
        <p:txBody>
          <a:bodyPr>
            <a:normAutofit/>
          </a:bodyPr>
          <a:lstStyle/>
          <a:p>
            <a:pPr algn="just"/>
            <a:r>
              <a:rPr lang="vi-VN" dirty="0"/>
              <a:t>Việc thờ cúng tổ tiên xuất phát từ niềm tin cho rằng linh hồn của người đã chết vẫn còn hiện hữu trong thế giới này</a:t>
            </a:r>
            <a:r>
              <a:rPr lang="en-US" dirty="0"/>
              <a:t> </a:t>
            </a:r>
            <a:r>
              <a:rPr lang="en-US" dirty="0" err="1"/>
              <a:t>và</a:t>
            </a:r>
            <a:r>
              <a:rPr lang="en-US" dirty="0"/>
              <a:t> </a:t>
            </a:r>
            <a:r>
              <a:rPr lang="en-US" dirty="0" err="1"/>
              <a:t>ảnh</a:t>
            </a:r>
            <a:r>
              <a:rPr lang="en-US" dirty="0"/>
              <a:t> </a:t>
            </a:r>
            <a:r>
              <a:rPr lang="en-US" dirty="0" err="1"/>
              <a:t>hưởng</a:t>
            </a:r>
            <a:r>
              <a:rPr lang="en-US" dirty="0"/>
              <a:t> </a:t>
            </a:r>
            <a:r>
              <a:rPr lang="en-US" dirty="0" err="1"/>
              <a:t>đến</a:t>
            </a:r>
            <a:r>
              <a:rPr lang="en-US" dirty="0"/>
              <a:t> </a:t>
            </a:r>
            <a:r>
              <a:rPr lang="en-US" dirty="0" err="1"/>
              <a:t>đời</a:t>
            </a:r>
            <a:r>
              <a:rPr lang="en-US" dirty="0"/>
              <a:t> </a:t>
            </a:r>
            <a:r>
              <a:rPr lang="en-US" dirty="0" err="1"/>
              <a:t>sống</a:t>
            </a:r>
            <a:r>
              <a:rPr lang="en-US" dirty="0"/>
              <a:t> </a:t>
            </a:r>
            <a:r>
              <a:rPr lang="en-US" dirty="0" err="1"/>
              <a:t>của</a:t>
            </a:r>
            <a:r>
              <a:rPr lang="en-US" dirty="0"/>
              <a:t> con </a:t>
            </a:r>
            <a:r>
              <a:rPr lang="en-US" dirty="0" err="1"/>
              <a:t>cháu</a:t>
            </a:r>
            <a:endParaRPr lang="en-US" dirty="0"/>
          </a:p>
          <a:p>
            <a:pPr algn="just"/>
            <a:r>
              <a:rPr lang="vi-VN" dirty="0"/>
              <a:t>Ở mỗi gia đình, thường cúng ông bà vào các dịp: mồng một, ngày rằm hằng tháng, lễ tết, giỗ hoặc bất kì lúc nào cần được gia tiên phù hộ như sinh con, đẻ cái, kết hôn, làm nhà, lập nghiệp, có trục trặc về sức khoẻ. Đây là cách để thể hiện đạo lí uống nước nhớ nguồn</a:t>
            </a:r>
            <a:endParaRPr lang="en-US" dirty="0"/>
          </a:p>
          <a:p>
            <a:pPr algn="just"/>
            <a:r>
              <a:rPr lang="en-US" dirty="0"/>
              <a:t>N</a:t>
            </a:r>
            <a:r>
              <a:rPr lang="vi-VN" dirty="0"/>
              <a:t>gày cúng giỗ trong tục thờ cúng tổ tiên, cúng giỗ vào ngày mất (còn gọi là kỵ nhật) thường được tính theo âm lịch (hay còn gọi là ngày ta). Họ tin rằng đó là ngày con người đi vào cõi vĩnh hằng. </a:t>
            </a:r>
            <a:endParaRPr lang="en-US" dirty="0"/>
          </a:p>
        </p:txBody>
      </p:sp>
      <p:sp>
        <p:nvSpPr>
          <p:cNvPr id="4" name="Title 1"/>
          <p:cNvSpPr>
            <a:spLocks noGrp="1"/>
          </p:cNvSpPr>
          <p:nvPr>
            <p:ph type="title"/>
          </p:nvPr>
        </p:nvSpPr>
        <p:spPr>
          <a:xfrm>
            <a:off x="990599" y="1017506"/>
            <a:ext cx="11201401" cy="1303867"/>
          </a:xfrm>
        </p:spPr>
        <p:txBody>
          <a:bodyPr>
            <a:noAutofit/>
          </a:bodyPr>
          <a:lstStyle/>
          <a:p>
            <a:pPr algn="l"/>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THỜ CÚNG TỔ TIÊN</a:t>
            </a:r>
            <a:br>
              <a:rPr lang="en-US" sz="3200" dirty="0"/>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442" y="2488019"/>
            <a:ext cx="4444409" cy="4369981"/>
          </a:xfrm>
        </p:spPr>
        <p:txBody>
          <a:bodyPr>
            <a:normAutofit/>
          </a:bodyPr>
          <a:lstStyle/>
          <a:p>
            <a:pPr algn="just"/>
            <a:r>
              <a:rPr lang="vi-VN" dirty="0"/>
              <a:t>Nhân dân Thành phố Hồ Chí Minh thờ Thần Tài kết hợp với việc thờ Ông Địa. Đây là những vị thần có quyền uy giúp con người làm ăn phát đạt, tấn tài, tấn lộc. </a:t>
            </a:r>
            <a:endParaRPr lang="en-US" dirty="0"/>
          </a:p>
          <a:p>
            <a:pPr algn="just"/>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vi-VN" dirty="0"/>
              <a:t>chịu ảnh hưởng của người Hoa buôn bán ở vùng Sài Gòn và Bến Nghé,</a:t>
            </a:r>
            <a:endParaRPr lang="en-US" dirty="0"/>
          </a:p>
        </p:txBody>
      </p:sp>
      <p:sp>
        <p:nvSpPr>
          <p:cNvPr id="4" name="Title 1"/>
          <p:cNvSpPr>
            <a:spLocks noGrp="1"/>
          </p:cNvSpPr>
          <p:nvPr>
            <p:ph type="title"/>
          </p:nvPr>
        </p:nvSpPr>
        <p:spPr>
          <a:xfrm>
            <a:off x="990599" y="1017506"/>
            <a:ext cx="11201401" cy="1303867"/>
          </a:xfrm>
        </p:spPr>
        <p:txBody>
          <a:bodyPr>
            <a:noAutofit/>
          </a:bodyPr>
          <a:lstStyle/>
          <a:p>
            <a:pPr algn="l"/>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THỜ CÁC VỊ THẦN</a:t>
            </a:r>
            <a:br>
              <a:rPr lang="en-US" sz="3200" dirty="0"/>
            </a:br>
            <a:endParaRPr lang="en-US" sz="3200" dirty="0">
              <a:latin typeface="Times New Roman" panose="02020603050405020304" pitchFamily="18" charset="0"/>
              <a:cs typeface="Times New Roman" panose="02020603050405020304" pitchFamily="18" charset="0"/>
            </a:endParaRPr>
          </a:p>
        </p:txBody>
      </p:sp>
      <p:pic>
        <p:nvPicPr>
          <p:cNvPr id="14338" name="Picture 2" descr="Kích thước bàn thờ ông địa đúng chuẩn phong thủy - CafeLand.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88019"/>
            <a:ext cx="4912241" cy="3454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8577" y="2402972"/>
            <a:ext cx="5809523" cy="4301069"/>
          </a:xfrm>
        </p:spPr>
        <p:txBody>
          <a:bodyPr>
            <a:normAutofit/>
          </a:bodyPr>
          <a:lstStyle/>
          <a:p>
            <a:pPr algn="just"/>
            <a:r>
              <a:rPr lang="vi-VN" dirty="0"/>
              <a:t>“Trong tâm thức của người lao động, nhất là lao động trong môi trường sản xuất hoặc nghệ thuật có quy mô không lớn, còn nhiều yếu tố bấp bênh, may rủi thì người ta càng tin vào sự độ trì của Tổ sư nghề nghiệp. </a:t>
            </a:r>
            <a:endParaRPr lang="en-US" dirty="0"/>
          </a:p>
          <a:p>
            <a:pPr algn="just"/>
            <a:r>
              <a:rPr lang="vi-VN" dirty="0"/>
              <a:t>Tâm lí “uống nước nhớ nguồn”, xem trọng các bậc tiền nhân khai sáng, cải tiến nghề thì họ càng quan niệm tín ngưỡng nghề nghiệp quan trọng không kém yếu tố kinh tế. </a:t>
            </a:r>
            <a:endParaRPr lang="en-US" dirty="0"/>
          </a:p>
        </p:txBody>
      </p:sp>
      <p:sp>
        <p:nvSpPr>
          <p:cNvPr id="4" name="Title 1"/>
          <p:cNvSpPr>
            <a:spLocks noGrp="1"/>
          </p:cNvSpPr>
          <p:nvPr>
            <p:ph type="title"/>
          </p:nvPr>
        </p:nvSpPr>
        <p:spPr>
          <a:xfrm>
            <a:off x="990599" y="1017506"/>
            <a:ext cx="11201401" cy="1303867"/>
          </a:xfrm>
        </p:spPr>
        <p:txBody>
          <a:bodyPr>
            <a:noAutofit/>
          </a:bodyPr>
          <a:lstStyle/>
          <a:p>
            <a:pPr algn="l"/>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THỜ CÚNG TỔ NGHỀ</a:t>
            </a:r>
            <a:br>
              <a:rPr lang="en-US" sz="3200" dirty="0"/>
            </a:br>
            <a:endParaRPr lang="en-US" sz="3200" dirty="0">
              <a:latin typeface="Times New Roman" panose="02020603050405020304" pitchFamily="18" charset="0"/>
              <a:cs typeface="Times New Roman" panose="02020603050405020304" pitchFamily="18" charset="0"/>
            </a:endParaRPr>
          </a:p>
        </p:txBody>
      </p:sp>
      <p:pic>
        <p:nvPicPr>
          <p:cNvPr id="16386" name="Picture 2" descr="Hội quán Lệ Châu – Wikipedia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320" y="2608899"/>
            <a:ext cx="4726257" cy="32527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7896" y="5882559"/>
            <a:ext cx="6096403"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Quán</a:t>
            </a:r>
            <a:r>
              <a:rPr lang="en-US" sz="2400" dirty="0">
                <a:latin typeface="Times New Roman" panose="02020603050405020304" pitchFamily="18" charset="0"/>
                <a:cs typeface="Times New Roman" panose="02020603050405020304" pitchFamily="18" charset="0"/>
              </a:rPr>
              <a:t> – Q.5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 calcmode="lin" valueType="num">
                                      <p:cBhvr additive="base">
                                        <p:cTn id="19" dur="500" fill="hold"/>
                                        <p:tgtEl>
                                          <p:spTgt spid="16386"/>
                                        </p:tgtEl>
                                        <p:attrNameLst>
                                          <p:attrName>ppt_x</p:attrName>
                                        </p:attrNameLst>
                                      </p:cBhvr>
                                      <p:tavLst>
                                        <p:tav tm="0">
                                          <p:val>
                                            <p:strVal val="0-#ppt_w/2"/>
                                          </p:val>
                                        </p:tav>
                                        <p:tav tm="100000">
                                          <p:val>
                                            <p:strVal val="#ppt_x"/>
                                          </p:val>
                                        </p:tav>
                                      </p:tavLst>
                                    </p:anim>
                                    <p:anim calcmode="lin" valueType="num">
                                      <p:cBhvr additive="base">
                                        <p:cTn id="20" dur="500" fill="hold"/>
                                        <p:tgtEl>
                                          <p:spTgt spid="1638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599" y="2544232"/>
            <a:ext cx="10401299" cy="3056468"/>
          </a:xfrm>
        </p:spPr>
        <p:txBody>
          <a:bodyPr>
            <a:normAutofit/>
          </a:bodyPr>
          <a:lstStyle/>
          <a:p>
            <a:pPr algn="just"/>
            <a:r>
              <a:rPr lang="vi-VN" sz="2800" dirty="0"/>
              <a:t>Có nhiều Tổ nghề được lập đền thờ như: Tổ nghề kim hoàn, Tổ nghề thợ bạc, Tổ nghề thợ may, Tổ nghề thợ mộc, Tổ nghề sân khấu,… </a:t>
            </a:r>
            <a:endParaRPr lang="en-US" sz="2800" dirty="0"/>
          </a:p>
          <a:p>
            <a:pPr algn="just"/>
            <a:r>
              <a:rPr lang="vi-VN" sz="2800" dirty="0"/>
              <a:t>Việc thờ cúng mang ý nghĩa nhớ ơn người khai sáng cho nghề đồng thời họ cũng cầu xin Tổ nghề phù hộ, che chở để công việc của họ được thuận lợi, suôn sẻ, tiến triển, tránh được những điều rủi ro, điều xấu cho bản thân và nghề nghiệp</a:t>
            </a:r>
            <a:endParaRPr lang="en-US" sz="2800" dirty="0"/>
          </a:p>
        </p:txBody>
      </p:sp>
      <p:sp>
        <p:nvSpPr>
          <p:cNvPr id="4" name="Title 1"/>
          <p:cNvSpPr>
            <a:spLocks noGrp="1"/>
          </p:cNvSpPr>
          <p:nvPr>
            <p:ph type="title"/>
          </p:nvPr>
        </p:nvSpPr>
        <p:spPr>
          <a:xfrm>
            <a:off x="990599" y="1017506"/>
            <a:ext cx="11201401" cy="1303867"/>
          </a:xfrm>
        </p:spPr>
        <p:txBody>
          <a:bodyPr>
            <a:noAutofit/>
          </a:bodyPr>
          <a:lstStyle/>
          <a:p>
            <a:pPr algn="l"/>
            <a:br>
              <a:rPr lang="en-US" sz="3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THỜ CÚNG TỔ NGHỀ</a:t>
            </a:r>
            <a:br>
              <a:rPr lang="en-US" sz="3200" dirty="0"/>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43" y="833276"/>
            <a:ext cx="11249246" cy="1303867"/>
          </a:xfrm>
        </p:spPr>
        <p:txBody>
          <a:bodyPr>
            <a:normAutofit fontScale="90000"/>
          </a:bodyPr>
          <a:lstStyle/>
          <a:p>
            <a:pPr algn="l"/>
            <a:r>
              <a:rPr lang="vi-VN" sz="4000" b="1" dirty="0">
                <a:latin typeface="+mn-lt"/>
              </a:rPr>
              <a:t>II.BẢO TỒN VÀ PHÁT HUY </a:t>
            </a:r>
            <a:r>
              <a:rPr lang="en-US" sz="4000" b="1" dirty="0">
                <a:latin typeface="+mn-lt"/>
              </a:rPr>
              <a:t>ĐẠO LÍ “UỐNG NƯỚC NHỚ NGUỒN” QUA CÁC NGHI LỄ DG</a:t>
            </a:r>
            <a:r>
              <a:rPr lang="vi-VN" sz="4000" b="1" dirty="0">
                <a:latin typeface="+mn-lt"/>
              </a:rPr>
              <a:t> Ở T</a:t>
            </a:r>
            <a:r>
              <a:rPr lang="en-US" sz="4000" b="1" dirty="0">
                <a:latin typeface="+mn-lt"/>
              </a:rPr>
              <a:t>PHCM</a:t>
            </a:r>
            <a:r>
              <a:rPr lang="vi-VN" sz="4000" b="1" dirty="0">
                <a:latin typeface="+mn-lt"/>
              </a:rPr>
              <a:t> </a:t>
            </a:r>
            <a:br>
              <a:rPr lang="en-US" b="1" dirty="0">
                <a:latin typeface="+mn-lt"/>
              </a:rPr>
            </a:br>
            <a:r>
              <a:rPr lang="en-US" b="1" dirty="0">
                <a:latin typeface="+mn-lt"/>
              </a:rPr>
              <a:t>	</a:t>
            </a:r>
            <a:r>
              <a:rPr lang="vi-VN" sz="3600" b="1" dirty="0">
                <a:latin typeface="+mn-lt"/>
              </a:rPr>
              <a:t>1. Quy định của pháp luật về tín ngưỡng</a:t>
            </a:r>
            <a:endParaRPr lang="en-US" sz="3600" b="1" dirty="0">
              <a:latin typeface="+mn-lt"/>
            </a:endParaRPr>
          </a:p>
        </p:txBody>
      </p:sp>
      <p:sp>
        <p:nvSpPr>
          <p:cNvPr id="3" name="Content Placeholder 2"/>
          <p:cNvSpPr>
            <a:spLocks noGrp="1"/>
          </p:cNvSpPr>
          <p:nvPr>
            <p:ph idx="1"/>
          </p:nvPr>
        </p:nvSpPr>
        <p:spPr>
          <a:xfrm>
            <a:off x="893135" y="2556932"/>
            <a:ext cx="10621925" cy="3801338"/>
          </a:xfrm>
        </p:spPr>
        <p:txBody>
          <a:bodyPr>
            <a:normAutofit/>
          </a:bodyPr>
          <a:lstStyle/>
          <a:p>
            <a:pPr marL="0" indent="0">
              <a:buNone/>
            </a:pPr>
            <a:r>
              <a:rPr lang="vi-VN" sz="2800" b="1" u="sng" dirty="0"/>
              <a:t>Luật Tín ngưỡng, tôn giáo năm 2016: </a:t>
            </a:r>
            <a:endParaRPr lang="en-US" sz="2800" b="1" u="sng" dirty="0"/>
          </a:p>
          <a:p>
            <a:r>
              <a:rPr lang="vi-VN" dirty="0"/>
              <a:t>Nhà nước tôn trọng và bảo hộ quyền tự do tín ngưỡng, tôn giáo của mọi người; bảo đảm để các tôn giáo bình đẳng trước pháp luật. </a:t>
            </a:r>
            <a:endParaRPr lang="en-US" dirty="0"/>
          </a:p>
          <a:p>
            <a:r>
              <a:rPr lang="vi-VN" dirty="0"/>
              <a:t>Nhà nước tôn trọng, bảo vệ giá trị văn hoá, đạo đức tốt đẹp của tín ngưỡng, tôn giáo, truyền thống thờ cúng tổ tiên, tôn vinh người có công với đất nước, với cộng đồng đáp ứng nhu cầu tinh thần của nhân dân. </a:t>
            </a:r>
            <a:endParaRPr lang="en-US" dirty="0"/>
          </a:p>
          <a:p>
            <a:r>
              <a:rPr lang="vi-VN" dirty="0"/>
              <a:t>Nhà nước bảo hộ cơ sở tín ngưỡng, cơ sở tôn giáo và tài sản hợp pháp của cơ sở tín ngưỡng, tổ chức tôn giáo.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dirty="0"/>
              <a:t>MỤC TIÊU</a:t>
            </a:r>
            <a:endParaRPr lang="en-US" dirty="0"/>
          </a:p>
        </p:txBody>
      </p:sp>
      <p:sp>
        <p:nvSpPr>
          <p:cNvPr id="3" name="Content Placeholder 2"/>
          <p:cNvSpPr>
            <a:spLocks noGrp="1"/>
          </p:cNvSpPr>
          <p:nvPr>
            <p:ph idx="1"/>
          </p:nvPr>
        </p:nvSpPr>
        <p:spPr>
          <a:xfrm>
            <a:off x="765313" y="2126256"/>
            <a:ext cx="10883348" cy="4006188"/>
          </a:xfrm>
        </p:spPr>
        <p:txBody>
          <a:bodyPr>
            <a:noAutofit/>
          </a:bodyPr>
          <a:lstStyle/>
          <a:p>
            <a:r>
              <a:rPr lang="vi-VN" sz="2700" dirty="0"/>
              <a:t>Biết được</a:t>
            </a:r>
            <a:r>
              <a:rPr lang="en-US" sz="2700" dirty="0"/>
              <a:t> </a:t>
            </a:r>
            <a:r>
              <a:rPr lang="en-US" sz="2700" dirty="0" err="1">
                <a:latin typeface="Times New Roman" panose="02020603050405020304" pitchFamily="18" charset="0"/>
                <a:cs typeface="Times New Roman" panose="02020603050405020304" pitchFamily="18" charset="0"/>
              </a:rPr>
              <a:t>đạo</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lí</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uống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nước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nhớ</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nguồn</a:t>
            </a:r>
            <a:r>
              <a:rPr lang="en-US" sz="2700" dirty="0">
                <a:latin typeface="Times New Roman" panose="02020603050405020304" pitchFamily="18" charset="0"/>
                <a:cs typeface="Times New Roman" panose="02020603050405020304" pitchFamily="18" charset="0"/>
              </a:rPr>
              <a:t>”,</a:t>
            </a:r>
            <a:r>
              <a:rPr lang="vi-VN" sz="2700" dirty="0">
                <a:latin typeface="Times New Roman" panose="02020603050405020304" pitchFamily="18" charset="0"/>
                <a:cs typeface="Times New Roman" panose="02020603050405020304" pitchFamily="18" charset="0"/>
              </a:rPr>
              <a:t> </a:t>
            </a:r>
            <a:r>
              <a:rPr lang="vi-VN" sz="2700" dirty="0"/>
              <a:t>một số tín ngưỡng tiêu biểu ở Việt Nam và Thành phố Hồ Chí Minh.</a:t>
            </a:r>
          </a:p>
          <a:p>
            <a:r>
              <a:rPr lang="vi-VN" sz="2700" dirty="0"/>
              <a:t>Kể tên và trình bày khái quát được một vài tín ngưỡng tiêu biểu ở Thành phố Hồ Chí Minh.</a:t>
            </a:r>
          </a:p>
          <a:p>
            <a:r>
              <a:rPr lang="vi-VN" sz="2700" dirty="0"/>
              <a:t>Biết cách sưu tầm tư liệu hoặc hoạt động trải nghiệm về tín ngưỡng ở Thành phố Hồ Chí Minh.</a:t>
            </a:r>
          </a:p>
          <a:p>
            <a:r>
              <a:rPr lang="vi-VN" sz="2700" dirty="0"/>
              <a:t>Biết trân trọng giá trị tín ngưỡng, có hành động cụ thể góp phần giữ gìn và phát uy những giá trị tín ngưỡng của địa phương</a:t>
            </a:r>
            <a:endParaRPr lang="en-US" sz="27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56932"/>
            <a:ext cx="10526233" cy="3318936"/>
          </a:xfrm>
        </p:spPr>
        <p:txBody>
          <a:bodyPr>
            <a:normAutofit/>
          </a:bodyPr>
          <a:lstStyle/>
          <a:p>
            <a:pPr marL="0" indent="0">
              <a:buNone/>
            </a:pPr>
            <a:r>
              <a:rPr lang="vi-VN" sz="2800" b="1" u="sng" dirty="0"/>
              <a:t>Các hành vi bị nghiêm cấm </a:t>
            </a:r>
            <a:endParaRPr lang="en-US" sz="2800" b="1" u="sng" dirty="0"/>
          </a:p>
          <a:p>
            <a:pPr marL="0" indent="0">
              <a:buNone/>
            </a:pPr>
            <a:r>
              <a:rPr lang="en-US" sz="2800" dirty="0"/>
              <a:t>	</a:t>
            </a:r>
            <a:r>
              <a:rPr lang="vi-VN" sz="2800" dirty="0"/>
              <a:t>1. Phân biệt đối xử, kì thị vì lí do tín ngưỡng, tôn giáo. </a:t>
            </a:r>
            <a:endParaRPr lang="en-US" sz="2800" dirty="0"/>
          </a:p>
          <a:p>
            <a:pPr marL="0" indent="0">
              <a:buNone/>
            </a:pPr>
            <a:r>
              <a:rPr lang="en-US" sz="2800" dirty="0"/>
              <a:t>	</a:t>
            </a:r>
            <a:r>
              <a:rPr lang="vi-VN" sz="2800" dirty="0"/>
              <a:t>2. Ép buộc, mua chuộc hoặc cản trở người khác theo hoặc không theo tín ngưỡng, tôn giáo. </a:t>
            </a:r>
            <a:endParaRPr lang="en-US" sz="2800" dirty="0"/>
          </a:p>
          <a:p>
            <a:pPr marL="0" indent="0">
              <a:buNone/>
            </a:pPr>
            <a:r>
              <a:rPr lang="en-US" sz="2800" dirty="0"/>
              <a:t>	</a:t>
            </a:r>
            <a:r>
              <a:rPr lang="vi-VN" sz="2800" dirty="0"/>
              <a:t>3. Xúc phạm tín ngưỡng, tôn giáo</a:t>
            </a:r>
            <a:endParaRPr lang="en-US" sz="2800" dirty="0"/>
          </a:p>
          <a:p>
            <a:pPr marL="0" indent="0">
              <a:buNone/>
            </a:pPr>
            <a:r>
              <a:rPr lang="en-US" sz="2800" dirty="0"/>
              <a:t>	4</a:t>
            </a:r>
            <a:r>
              <a:rPr lang="vi-VN" sz="2800" dirty="0"/>
              <a:t>. Lợi dụng hoạt động tín ngưỡng, hoạt động tôn giáo để trục lợi</a:t>
            </a:r>
            <a:endParaRPr lang="en-US" sz="2800" dirty="0"/>
          </a:p>
        </p:txBody>
      </p:sp>
      <p:sp>
        <p:nvSpPr>
          <p:cNvPr id="4" name="Title 1"/>
          <p:cNvSpPr>
            <a:spLocks noGrp="1"/>
          </p:cNvSpPr>
          <p:nvPr>
            <p:ph type="title"/>
          </p:nvPr>
        </p:nvSpPr>
        <p:spPr>
          <a:xfrm>
            <a:off x="797443" y="833276"/>
            <a:ext cx="11249246" cy="1303867"/>
          </a:xfrm>
        </p:spPr>
        <p:txBody>
          <a:bodyPr>
            <a:normAutofit fontScale="90000"/>
          </a:bodyPr>
          <a:lstStyle/>
          <a:p>
            <a:pPr algn="l"/>
            <a:br>
              <a:rPr lang="en-US" dirty="0">
                <a:latin typeface="+mn-lt"/>
              </a:rPr>
            </a:br>
            <a:r>
              <a:rPr lang="en-US" dirty="0">
                <a:latin typeface="+mn-lt"/>
              </a:rPr>
              <a:t>	</a:t>
            </a:r>
            <a:r>
              <a:rPr lang="vi-VN" sz="3600" dirty="0">
                <a:latin typeface="+mn-lt"/>
              </a:rPr>
              <a:t>1. Quy định của pháp luật về tín ngưỡng</a:t>
            </a:r>
            <a:endParaRPr lang="en-US" sz="3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56932"/>
            <a:ext cx="10462437" cy="3843868"/>
          </a:xfrm>
        </p:spPr>
        <p:txBody>
          <a:bodyPr>
            <a:normAutofit lnSpcReduction="10000"/>
          </a:bodyPr>
          <a:lstStyle/>
          <a:p>
            <a:pPr marL="0" indent="0">
              <a:buNone/>
            </a:pPr>
            <a:r>
              <a:rPr lang="vi-VN" b="1" u="sng" dirty="0"/>
              <a:t>Hoạt động tín ngưỡng, hoạt động tôn giáo</a:t>
            </a:r>
            <a:r>
              <a:rPr lang="en-US" b="1" u="sng" dirty="0"/>
              <a:t> </a:t>
            </a:r>
            <a:r>
              <a:rPr lang="en-US" b="1" u="sng" dirty="0">
                <a:latin typeface="Times New Roman" panose="02020603050405020304" pitchFamily="18" charset="0"/>
                <a:cs typeface="Times New Roman" panose="02020603050405020304" pitchFamily="18" charset="0"/>
              </a:rPr>
              <a:t>KHÔNG ĐƯỢC</a:t>
            </a:r>
            <a:r>
              <a:rPr lang="vi-VN" b="1" u="sng" dirty="0"/>
              <a:t>: </a:t>
            </a:r>
            <a:endParaRPr lang="en-US" b="1" u="sng" dirty="0"/>
          </a:p>
          <a:p>
            <a:pPr marL="0" indent="0">
              <a:buNone/>
            </a:pPr>
            <a:r>
              <a:rPr lang="en-US" dirty="0"/>
              <a:t>	</a:t>
            </a:r>
            <a:r>
              <a:rPr lang="vi-VN" dirty="0"/>
              <a:t>– Xâm phạm quốc phòng, an ninh, chủ quyền quốc gia, trật tự, an toàn xã hội, môi trường. </a:t>
            </a:r>
            <a:endParaRPr lang="en-US" dirty="0"/>
          </a:p>
          <a:p>
            <a:pPr marL="0" indent="0">
              <a:buNone/>
            </a:pPr>
            <a:r>
              <a:rPr lang="en-US" dirty="0"/>
              <a:t>	</a:t>
            </a:r>
            <a:r>
              <a:rPr lang="vi-VN" dirty="0"/>
              <a:t>– Xâm hại đạo đức xã hội; xâm phạm thân thể, sức khoẻ, tính mạng, tài sản; xúc phạm danh dự, nhân phẩm của người khác. </a:t>
            </a:r>
            <a:endParaRPr lang="en-US" dirty="0"/>
          </a:p>
          <a:p>
            <a:pPr marL="0" indent="0">
              <a:buNone/>
            </a:pPr>
            <a:r>
              <a:rPr lang="en-US" dirty="0"/>
              <a:t>	</a:t>
            </a:r>
            <a:r>
              <a:rPr lang="vi-VN" dirty="0"/>
              <a:t>– Cản trở việc thực hiện quyền và nghĩa vụ công dân. </a:t>
            </a:r>
            <a:endParaRPr lang="en-US" dirty="0"/>
          </a:p>
          <a:p>
            <a:pPr marL="0" indent="0">
              <a:buNone/>
            </a:pPr>
            <a:r>
              <a:rPr lang="en-US" dirty="0"/>
              <a:t>	</a:t>
            </a:r>
            <a:r>
              <a:rPr lang="vi-VN" dirty="0"/>
              <a:t>– Chia rẽ dân tộc; chia rẽ tôn giáo; chia rẽ người theo tín ngưỡng, tôn giáo với người không theo tín ngưỡng, tôn giáo, giữa những người theo các tín ngưỡng, tôn giáo khác nhau</a:t>
            </a:r>
            <a:endParaRPr lang="en-US" dirty="0"/>
          </a:p>
        </p:txBody>
      </p:sp>
      <p:sp>
        <p:nvSpPr>
          <p:cNvPr id="4" name="Title 1"/>
          <p:cNvSpPr>
            <a:spLocks noGrp="1"/>
          </p:cNvSpPr>
          <p:nvPr>
            <p:ph type="title"/>
          </p:nvPr>
        </p:nvSpPr>
        <p:spPr>
          <a:xfrm>
            <a:off x="797443" y="833276"/>
            <a:ext cx="11249246" cy="1303867"/>
          </a:xfrm>
        </p:spPr>
        <p:txBody>
          <a:bodyPr>
            <a:normAutofit fontScale="90000"/>
          </a:bodyPr>
          <a:lstStyle/>
          <a:p>
            <a:pPr algn="l"/>
            <a:br>
              <a:rPr lang="en-US" b="1" dirty="0">
                <a:latin typeface="+mn-lt"/>
              </a:rPr>
            </a:br>
            <a:r>
              <a:rPr lang="en-US" b="1" dirty="0">
                <a:latin typeface="+mn-lt"/>
              </a:rPr>
              <a:t>	</a:t>
            </a:r>
            <a:r>
              <a:rPr lang="vi-VN" sz="3600" b="1" dirty="0">
                <a:latin typeface="+mn-lt"/>
              </a:rPr>
              <a:t>1. Quy định của pháp luật về tín ngưỡng</a:t>
            </a:r>
            <a:endParaRPr lang="en-US" sz="36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443" y="2519916"/>
            <a:ext cx="10504966" cy="3774558"/>
          </a:xfrm>
        </p:spPr>
        <p:txBody>
          <a:bodyPr>
            <a:normAutofit/>
          </a:bodyPr>
          <a:lstStyle/>
          <a:p>
            <a:pPr marL="0" indent="0">
              <a:buNone/>
            </a:pPr>
            <a:r>
              <a:rPr lang="vi-VN" sz="2600" b="1" u="sng" dirty="0"/>
              <a:t>a. Thực trạng: </a:t>
            </a:r>
            <a:endParaRPr lang="en-US" sz="2600" b="1" u="sng" dirty="0"/>
          </a:p>
          <a:p>
            <a:pPr lvl="1"/>
            <a:r>
              <a:rPr lang="vi-VN" sz="2600" dirty="0"/>
              <a:t>Nhiều cơ sở có giá trị lịch sử xuống cấp mà vẫn chưa được trùng tu vì thiếu kinh phí (thiếu tiền tài trợ). </a:t>
            </a:r>
            <a:endParaRPr lang="en-US" sz="2600" dirty="0"/>
          </a:p>
          <a:p>
            <a:pPr lvl="1"/>
            <a:r>
              <a:rPr lang="vi-VN" sz="2600" dirty="0"/>
              <a:t>Nhiều đình, miếu chưa thống nhất cấp quản lí, nhiều nơi còn lẫn lộn giữa miếu và đình.</a:t>
            </a:r>
            <a:endParaRPr lang="en-US" sz="2600" dirty="0"/>
          </a:p>
          <a:p>
            <a:pPr lvl="1"/>
            <a:r>
              <a:rPr lang="vi-VN" sz="2600" dirty="0"/>
              <a:t>Nhiều nơi chưa phân biệt đâu là tín ngưỡng, đâu là mê tín. </a:t>
            </a:r>
            <a:endParaRPr lang="en-US" sz="2600" dirty="0"/>
          </a:p>
        </p:txBody>
      </p:sp>
      <p:sp>
        <p:nvSpPr>
          <p:cNvPr id="4" name="Title 1"/>
          <p:cNvSpPr>
            <a:spLocks noGrp="1"/>
          </p:cNvSpPr>
          <p:nvPr>
            <p:ph type="title"/>
          </p:nvPr>
        </p:nvSpPr>
        <p:spPr>
          <a:xfrm>
            <a:off x="797443" y="833276"/>
            <a:ext cx="11249246" cy="1303867"/>
          </a:xfrm>
        </p:spPr>
        <p:txBody>
          <a:bodyPr>
            <a:normAutofit/>
          </a:bodyPr>
          <a:lstStyle/>
          <a:p>
            <a:r>
              <a:rPr lang="en-US" sz="3600" b="1" dirty="0">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Bảo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tồn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uống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nhớ</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nguồn</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Tp.HCM</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443" y="2519916"/>
            <a:ext cx="10504966" cy="3774558"/>
          </a:xfrm>
        </p:spPr>
        <p:txBody>
          <a:bodyPr>
            <a:normAutofit/>
          </a:bodyPr>
          <a:lstStyle/>
          <a:p>
            <a:pPr marL="0" indent="0">
              <a:buNone/>
            </a:pPr>
            <a:r>
              <a:rPr lang="vi-VN" b="1" u="sng" dirty="0"/>
              <a:t>a. Thực trạng: </a:t>
            </a:r>
            <a:endParaRPr lang="en-US" b="1" u="sng" dirty="0"/>
          </a:p>
          <a:p>
            <a:pPr lvl="1" algn="just"/>
            <a:r>
              <a:rPr lang="vi-VN" sz="2600" dirty="0"/>
              <a:t>Nhiều cơ sở bị bê tông hoá nên nhiều tác phẩm sơn son thếp vàng, chạm gỗ, sơn mái, cẩn xà cừ,… ngày xưa bị bôi xoá. </a:t>
            </a:r>
            <a:endParaRPr lang="en-US" sz="2600" dirty="0"/>
          </a:p>
          <a:p>
            <a:pPr lvl="1" algn="just"/>
            <a:r>
              <a:rPr lang="vi-VN" sz="2600" dirty="0"/>
              <a:t>Đối tượng thờ cúng chính trong đình, miếu cũng bị thay đổi gây ra sự thay đổi bản chất truyền thống trong thờ tự. </a:t>
            </a:r>
            <a:endParaRPr lang="en-US" sz="2600" dirty="0"/>
          </a:p>
          <a:p>
            <a:pPr lvl="1" algn="just"/>
            <a:r>
              <a:rPr lang="vi-VN" sz="2600" dirty="0"/>
              <a:t>Do chạy theo kinh doanh nên nhiều nơi đưa một số thần thánh theo thị hiếu nên tạo ra sự pha tạp nghiêm trọng ở cơ sở dẫn đến bản sắc văn hoá dân tộc đang bị đe doạ nghiêm trọng</a:t>
            </a:r>
            <a:endParaRPr lang="en-US" sz="2600" dirty="0"/>
          </a:p>
        </p:txBody>
      </p:sp>
      <p:sp>
        <p:nvSpPr>
          <p:cNvPr id="4" name="Title 1"/>
          <p:cNvSpPr>
            <a:spLocks noGrp="1"/>
          </p:cNvSpPr>
          <p:nvPr>
            <p:ph type="title"/>
          </p:nvPr>
        </p:nvSpPr>
        <p:spPr>
          <a:xfrm>
            <a:off x="797443" y="833276"/>
            <a:ext cx="11249246" cy="1303867"/>
          </a:xfrm>
        </p:spPr>
        <p:txBody>
          <a:bodyPr>
            <a:normAutofit/>
          </a:bodyPr>
          <a:lstStyle/>
          <a:p>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2.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Bảo</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tồn</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và</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phát</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huy</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đạo</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lí</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uống</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nước</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nhớ</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nguồn</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ở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Tp.HCM</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32D8-E51D-490B-9C67-C7F8B7D07D3E}"/>
              </a:ext>
            </a:extLst>
          </p:cNvPr>
          <p:cNvSpPr>
            <a:spLocks noGrp="1"/>
          </p:cNvSpPr>
          <p:nvPr>
            <p:ph type="title"/>
          </p:nvPr>
        </p:nvSpPr>
        <p:spPr/>
        <p:txBody>
          <a:bodyPr>
            <a:normAutofit/>
          </a:bodyPr>
          <a:lstStyle/>
          <a:p>
            <a:pPr algn="l"/>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077BE6C6-40DE-4292-B9F1-893F80EC9F8A}"/>
              </a:ext>
            </a:extLst>
          </p:cNvPr>
          <p:cNvSpPr>
            <a:spLocks noGrp="1"/>
          </p:cNvSpPr>
          <p:nvPr>
            <p:ph idx="1"/>
          </p:nvPr>
        </p:nvSpPr>
        <p:spPr>
          <a:xfrm>
            <a:off x="793214" y="1972019"/>
            <a:ext cx="10774497" cy="3903849"/>
          </a:xfrm>
        </p:spPr>
        <p:txBody>
          <a:bodyPr>
            <a:noAutofit/>
          </a:bodyPr>
          <a:lstStyle/>
          <a:p>
            <a:pPr algn="just">
              <a:buFontTx/>
              <a:buChar char="-"/>
            </a:pP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Cần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có</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khoản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kinh</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phí</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dành</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riêng</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để</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hỗ</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trợ</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phục</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dưng</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lại</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lễ</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hội</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gắn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với</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sự</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kiện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văn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hoá-chinh</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trị</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tại</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địa</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phương</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a:t>
            </a:r>
          </a:p>
          <a:p>
            <a:pPr marL="0" marR="0" lvl="0" indent="0" algn="just">
              <a:lnSpc>
                <a:spcPct val="153000"/>
              </a:lnSpc>
              <a:spcBef>
                <a:spcPts val="0"/>
              </a:spcBef>
              <a:spcAft>
                <a:spcPts val="0"/>
              </a:spcAft>
              <a:buNone/>
              <a:tabLst>
                <a:tab pos="154305" algn="l"/>
                <a:tab pos="228600" algn="l"/>
              </a:tabLst>
            </a:pP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Cần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ưu</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tiên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phát</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triển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du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lịch</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gắn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với</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lễ</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hội</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Hỗ</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trợ</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xây</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dựng</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dự</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án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đào</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tạo</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bồi</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dưỡng</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nâng</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cao</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nhận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thức</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và</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hiểu</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biết</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của</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người</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dân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thành</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phố</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về</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lễ</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hội</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dân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600" dirty="0" err="1">
                <a:effectLst/>
                <a:latin typeface="Times New Roman" panose="02020603050405020304" pitchFamily="18" charset="0"/>
                <a:ea typeface="Times New Roman" panose="02020603050405020304" pitchFamily="18" charset="0"/>
                <a:cs typeface="Arial" panose="020B0604020202020204" pitchFamily="34" charset="0"/>
              </a:rPr>
              <a:t>gian</a:t>
            </a:r>
            <a:r>
              <a:rPr lang="en-US" sz="3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3600" dirty="0"/>
          </a:p>
        </p:txBody>
      </p:sp>
    </p:spTree>
    <p:extLst>
      <p:ext uri="{BB962C8B-B14F-4D97-AF65-F5344CB8AC3E}">
        <p14:creationId xmlns:p14="http://schemas.microsoft.com/office/powerpoint/2010/main" val="26255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442" y="2541181"/>
            <a:ext cx="10717617" cy="3753293"/>
          </a:xfrm>
        </p:spPr>
        <p:txBody>
          <a:bodyPr>
            <a:normAutofit/>
          </a:bodyPr>
          <a:lstStyle/>
          <a:p>
            <a:pPr algn="just"/>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23/11/2021, </a:t>
            </a:r>
            <a:r>
              <a:rPr lang="en-US" sz="2600" dirty="0" err="1">
                <a:latin typeface="Times New Roman" panose="02020603050405020304" pitchFamily="18" charset="0"/>
                <a:cs typeface="Times New Roman" panose="02020603050405020304" pitchFamily="18" charset="0"/>
              </a:rPr>
              <a:t>Sở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Di </a:t>
            </a:r>
            <a:r>
              <a:rPr lang="en-US" sz="2600" dirty="0" err="1">
                <a:latin typeface="Times New Roman" panose="02020603050405020304" pitchFamily="18" charset="0"/>
                <a:cs typeface="Times New Roman" panose="02020603050405020304" pitchFamily="18" charset="0"/>
              </a:rPr>
              <a:t>sản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tổ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Lễ</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niệm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Di </a:t>
            </a:r>
            <a:r>
              <a:rPr lang="en-US" sz="2600" dirty="0" err="1">
                <a:latin typeface="Times New Roman" panose="02020603050405020304" pitchFamily="18" charset="0"/>
                <a:cs typeface="Times New Roman" panose="02020603050405020304" pitchFamily="18" charset="0"/>
              </a:rPr>
              <a:t>sản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Việt</a:t>
            </a:r>
            <a:r>
              <a:rPr lang="en-US" sz="2600" dirty="0">
                <a:latin typeface="Times New Roman" panose="02020603050405020304" pitchFamily="18" charset="0"/>
                <a:cs typeface="Times New Roman" panose="02020603050405020304" pitchFamily="18" charset="0"/>
              </a:rPr>
              <a:t> Nam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đàm</a:t>
            </a:r>
            <a:r>
              <a:rPr lang="en-US" sz="2600"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Bảo</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tồn</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và</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phát</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huy</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giá</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trị</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đình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làng</a:t>
            </a:r>
            <a:r>
              <a:rPr lang="en-US" sz="2600" b="1" i="1" dirty="0">
                <a:latin typeface="Times New Roman" panose="02020603050405020304" pitchFamily="18" charset="0"/>
                <a:cs typeface="Times New Roman" panose="02020603050405020304" pitchFamily="18" charset="0"/>
              </a:rPr>
              <a:t> ở </a:t>
            </a:r>
            <a:r>
              <a:rPr lang="en-US" sz="2600" b="1" i="1" dirty="0" err="1">
                <a:latin typeface="Times New Roman" panose="02020603050405020304" pitchFamily="18" charset="0"/>
                <a:cs typeface="Times New Roman" panose="02020603050405020304" pitchFamily="18" charset="0"/>
              </a:rPr>
              <a:t>Thành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phố</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Hồ</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Chí</a:t>
            </a:r>
            <a:r>
              <a:rPr lang="en-US" sz="2600" b="1" i="1" dirty="0">
                <a:latin typeface="Times New Roman" panose="02020603050405020304" pitchFamily="18" charset="0"/>
                <a:cs typeface="Times New Roman" panose="02020603050405020304" pitchFamily="18" charset="0"/>
              </a:rPr>
              <a:t> Minh</a:t>
            </a:r>
            <a:r>
              <a:rPr lang="en-US"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Bất</a:t>
            </a:r>
            <a:r>
              <a:rPr lang="en-US" sz="2600" dirty="0">
                <a:cs typeface="Times New Roman" panose="02020603050405020304" pitchFamily="18" charset="0"/>
              </a:rPr>
              <a:t> </a:t>
            </a:r>
            <a:r>
              <a:rPr lang="vi-VN" sz="2600" dirty="0">
                <a:cs typeface="Times New Roman" panose="02020603050405020304" pitchFamily="18" charset="0"/>
              </a:rPr>
              <a:t>kì di tích lịch sử, văn hoá nào cũng cần phải bảo tồn cả giá trị di sản vật thể là công trình kiến trúc, lẫn các giá trị di sản phi vật thể chứa đựng bên trong nó. Có bảo tồn được cả hai thì di tích mới có linh hồn, có sức sống, mới phát huy được giá trị của di tích.</a:t>
            </a:r>
            <a:endParaRPr lang="en-US" sz="26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797443" y="738130"/>
            <a:ext cx="11249246" cy="1399013"/>
          </a:xfrm>
        </p:spPr>
        <p:txBody>
          <a:bodyPr>
            <a:normAutofit fontScale="90000"/>
          </a:bodyPr>
          <a:lstStyle/>
          <a:p>
            <a:pPr lvl="0" algn="l">
              <a:spcBef>
                <a:spcPct val="20000"/>
              </a:spcBef>
              <a:spcAft>
                <a:spcPts val="600"/>
              </a:spcAft>
              <a:buClr>
                <a:srgbClr val="83992A"/>
              </a:buClr>
              <a:buSzPct val="115000"/>
            </a:pPr>
            <a:br>
              <a:rPr lang="en-US" dirty="0">
                <a:latin typeface="+mn-lt"/>
              </a:rPr>
            </a:br>
            <a:r>
              <a:rPr lang="en-US" sz="36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C</a:t>
            </a:r>
            <a:r>
              <a:rPr lang="vi-VN" sz="36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Bảo tồn và phát huy </a:t>
            </a:r>
            <a:r>
              <a:rPr lang="en-US" sz="3600" b="1" u="sng" dirty="0" err="1">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đạo</a:t>
            </a:r>
            <a:r>
              <a:rPr lang="en-US" sz="36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t>
            </a:r>
            <a:r>
              <a:rPr lang="en-US" sz="3600" b="1" u="sng" dirty="0" err="1">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lí</a:t>
            </a:r>
            <a:r>
              <a:rPr lang="en-US" sz="36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t>
            </a:r>
            <a:r>
              <a:rPr lang="en-US" sz="3600" b="1" u="sng" dirty="0" err="1">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uống</a:t>
            </a:r>
            <a:r>
              <a:rPr lang="en-US" sz="36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t>
            </a:r>
            <a:r>
              <a:rPr lang="en-US" sz="3600" b="1" u="sng" dirty="0" err="1">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nước</a:t>
            </a:r>
            <a:r>
              <a:rPr lang="en-US" sz="36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t>
            </a:r>
            <a:r>
              <a:rPr lang="en-US" sz="3600" b="1" u="sng" dirty="0" err="1">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nhớ</a:t>
            </a:r>
            <a:r>
              <a:rPr lang="en-US" sz="36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 </a:t>
            </a:r>
            <a:r>
              <a:rPr lang="en-US" sz="3600" b="1" u="sng" dirty="0" err="1">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nguồn</a:t>
            </a:r>
            <a:r>
              <a:rPr lang="en-US" sz="36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t>”</a:t>
            </a:r>
            <a:br>
              <a:rPr lang="en-US" sz="3600" b="1" u="sng" dirty="0">
                <a:ln>
                  <a:noFill/>
                </a:ln>
                <a:solidFill>
                  <a:prstClr val="black">
                    <a:lumMod val="85000"/>
                    <a:lumOff val="15000"/>
                  </a:prstClr>
                </a:solidFill>
                <a:latin typeface="Times New Roman" panose="02020603050405020304" pitchFamily="18" charset="0"/>
                <a:ea typeface="+mn-ea"/>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97443" y="833276"/>
            <a:ext cx="11249246" cy="1303867"/>
          </a:xfrm>
        </p:spPr>
        <p:txBody>
          <a:bodyPr>
            <a:normAutofit fontScale="90000"/>
          </a:bodyPr>
          <a:lstStyle/>
          <a:p>
            <a:pPr algn="l"/>
            <a:br>
              <a:rPr lang="en-US" dirty="0">
                <a:latin typeface="+mn-lt"/>
              </a:rPr>
            </a:br>
            <a:r>
              <a:rPr lang="en-US" dirty="0">
                <a:latin typeface="+mn-lt"/>
              </a:rPr>
              <a:t>	</a:t>
            </a:r>
            <a:endParaRPr lang="en-US" sz="36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lstStyle/>
          <a:p>
            <a:endParaRPr lang="en-US" dirty="0"/>
          </a:p>
        </p:txBody>
      </p:sp>
      <p:pic>
        <p:nvPicPr>
          <p:cNvPr id="1028" name="Picture 4" descr="http://www.svhtt.hochiminhcity.gov.vn/documents/10184/329802/td+2.jpg/2bc4b60c-376d-4903-ac57-34c68b148ab6?t=16377443487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175" y="567247"/>
            <a:ext cx="9386371" cy="45666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64CEE9-67A5-4097-8955-A5421696E9DE}"/>
              </a:ext>
            </a:extLst>
          </p:cNvPr>
          <p:cNvSpPr txBox="1"/>
          <p:nvPr/>
        </p:nvSpPr>
        <p:spPr>
          <a:xfrm>
            <a:off x="925417" y="752030"/>
            <a:ext cx="10388905" cy="1200329"/>
          </a:xfrm>
          <a:prstGeom prst="rect">
            <a:avLst/>
          </a:prstGeom>
          <a:noFill/>
        </p:spPr>
        <p:txBody>
          <a:bodyPr wrap="square">
            <a:spAutoFit/>
          </a:bodyPr>
          <a:lstStyle/>
          <a:p>
            <a:pPr algn="ct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2.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Bảo</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tồn</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và</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phát</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huy</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đạo</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lí</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uống</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nước</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nhớ</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nguồn</a:t>
            </a:r>
            <a:r>
              <a:rPr kumimoji="0" lang="en-US" sz="3600" b="1"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 ở </a:t>
            </a:r>
            <a:r>
              <a:rPr kumimoji="0" lang="en-US" sz="3600" b="1" i="0" u="none" strike="noStrike" kern="1200" cap="none" spc="0" normalizeH="0" baseline="0" noProof="0" dirty="0" err="1">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Tp.HCM</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556931"/>
            <a:ext cx="10060171" cy="3790705"/>
          </a:xfrm>
        </p:spPr>
        <p:txBody>
          <a:bodyPr>
            <a:normAutofit/>
          </a:bodyPr>
          <a:lstStyle/>
          <a:p>
            <a:pPr marL="0" indent="0" algn="just">
              <a:buNone/>
            </a:pPr>
            <a:r>
              <a:rPr lang="en-US" sz="2600" dirty="0"/>
              <a:t>	UBND</a:t>
            </a:r>
            <a:r>
              <a:rPr lang="vi-VN" sz="2600" dirty="0"/>
              <a:t> Thành phố Hồ Chí Minh đầu tư ngân sách năm sau cao hơn năm trước, cùng với nguồn vốn xã hội hoá của nhân dân trong công tác tu bổ, tôn tạo di tích</a:t>
            </a:r>
            <a:endParaRPr lang="en-US" sz="2600" dirty="0"/>
          </a:p>
          <a:p>
            <a:pPr marL="0" indent="0" algn="just">
              <a:buNone/>
            </a:pPr>
            <a:r>
              <a:rPr lang="en-US" sz="2600" dirty="0"/>
              <a:t>	</a:t>
            </a:r>
            <a:r>
              <a:rPr lang="vi-VN" sz="2600" dirty="0"/>
              <a:t>Tuy nhiên, vẫn chưa đáp ứng được nhu cầu thực tế cần tu bổ vì sự xuống cấp ngày càng nhiều của di tích.</a:t>
            </a:r>
            <a:endParaRPr lang="en-US" sz="2600" dirty="0"/>
          </a:p>
        </p:txBody>
      </p:sp>
      <p:sp>
        <p:nvSpPr>
          <p:cNvPr id="4" name="Title 1"/>
          <p:cNvSpPr>
            <a:spLocks noGrp="1"/>
          </p:cNvSpPr>
          <p:nvPr>
            <p:ph type="title"/>
          </p:nvPr>
        </p:nvSpPr>
        <p:spPr>
          <a:xfrm>
            <a:off x="797443" y="833276"/>
            <a:ext cx="11249246" cy="1303867"/>
          </a:xfrm>
        </p:spPr>
        <p:txBody>
          <a:bodyPr>
            <a:normAutofit/>
          </a:bodyPr>
          <a:lstStyle/>
          <a:p>
            <a:pPr algn="l"/>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62A2-F015-4EE1-89B0-2B723B334EB0}"/>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3. Ý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tồn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nhớ</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nguồn</a:t>
            </a:r>
            <a:r>
              <a:rPr lang="en-US" sz="3200" b="1" dirty="0">
                <a:latin typeface="Times New Roman" panose="02020603050405020304" pitchFamily="18" charset="0"/>
                <a:cs typeface="Times New Roman" panose="02020603050405020304" pitchFamily="18" charset="0"/>
              </a:rPr>
              <a:t>” qua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CBE0B91C-958F-4C46-ABA9-9492324A7157}"/>
              </a:ext>
            </a:extLst>
          </p:cNvPr>
          <p:cNvSpPr>
            <a:spLocks noGrp="1"/>
          </p:cNvSpPr>
          <p:nvPr>
            <p:ph idx="1"/>
          </p:nvPr>
        </p:nvSpPr>
        <p:spPr>
          <a:xfrm>
            <a:off x="1438620" y="2401677"/>
            <a:ext cx="9601196" cy="4065224"/>
          </a:xfrm>
        </p:spPr>
        <p:txBody>
          <a:bodyPr>
            <a:normAutofit fontScale="92500" lnSpcReduction="20000"/>
          </a:bodyPr>
          <a:lstStyle/>
          <a:p>
            <a:pPr marL="0" marR="0" indent="0" algn="just">
              <a:spcBef>
                <a:spcPts val="0"/>
              </a:spcBef>
              <a:spcAft>
                <a:spcPts val="0"/>
              </a:spcAft>
              <a:buNone/>
            </a:pP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gn="just">
              <a:spcBef>
                <a:spcPts val="0"/>
              </a:spcBef>
              <a:spcAft>
                <a:spcPts val="0"/>
              </a:spcAft>
              <a:buNone/>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nghi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lễ</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dân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gian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thể</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hiện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lòng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biết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ơn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đối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với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bậc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tiền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nhân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tình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yêu</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quê</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hương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đất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nước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cho</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mọi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người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spcBef>
                <a:spcPts val="0"/>
              </a:spcBef>
              <a:spcAft>
                <a:spcPts val="0"/>
              </a:spcAft>
              <a:buNone/>
            </a:pP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Nghi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lễ</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dân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gian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góp</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phần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nói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lên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lịch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sử</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phát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triển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của</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thành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phố</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lưu</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giữ</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các</a:t>
            </a:r>
            <a:r>
              <a:rPr lang="en-US" sz="3200" dirty="0">
                <a:latin typeface="Times New Roman" panose="02020603050405020304" pitchFamily="18" charset="0"/>
                <a:ea typeface="Times New Roman" panose="02020603050405020304" pitchFamily="18" charset="0"/>
                <a:cs typeface="Arial" panose="020B0604020202020204" pitchFamily="34" charset="0"/>
              </a:rPr>
              <a:t> di </a:t>
            </a:r>
            <a:r>
              <a:rPr lang="en-US" sz="3200" dirty="0" err="1">
                <a:latin typeface="Times New Roman" panose="02020603050405020304" pitchFamily="18" charset="0"/>
                <a:ea typeface="Times New Roman" panose="02020603050405020304" pitchFamily="18" charset="0"/>
                <a:cs typeface="Arial" panose="020B0604020202020204" pitchFamily="34" charset="0"/>
              </a:rPr>
              <a:t>tích</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cổ</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quý</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giá</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giáo</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dục</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đạo</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lí</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làm</a:t>
            </a: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latin typeface="Times New Roman" panose="02020603050405020304" pitchFamily="18" charset="0"/>
                <a:ea typeface="Times New Roman" panose="02020603050405020304" pitchFamily="18" charset="0"/>
                <a:cs typeface="Arial" panose="020B0604020202020204" pitchFamily="34" charset="0"/>
              </a:rPr>
              <a:t>người</a:t>
            </a:r>
            <a:r>
              <a:rPr lang="en-US" sz="3200" dirty="0">
                <a:latin typeface="Times New Roman" panose="02020603050405020304" pitchFamily="18" charset="0"/>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spcBef>
                <a:spcPts val="0"/>
              </a:spcBef>
              <a:spcAft>
                <a:spcPts val="0"/>
              </a:spcAft>
              <a:buNone/>
            </a:pPr>
            <a:r>
              <a:rPr lang="en-US" sz="3200" dirty="0">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Hơn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40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năm</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qua TPHCM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đầu</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trong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công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tác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đền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ơn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đáp</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nghĩa</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phát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huy</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đạo</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lý</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Uống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nước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nhớ</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nguồn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nhiều</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chương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trình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hành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động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của</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thanh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niên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được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triển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khai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sâu</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rộng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mang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lại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kết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quả</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tốt</a:t>
            </a:r>
            <a:r>
              <a:rPr lang="en-US" sz="3200" dirty="0">
                <a:latin typeface="Times New Roman" panose="02020603050405020304" pitchFamily="18" charset="0"/>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550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B642-6A8F-470A-AD88-A1C04842DF85}"/>
              </a:ext>
            </a:extLst>
          </p:cNvPr>
          <p:cNvSpPr>
            <a:spLocks noGrp="1"/>
          </p:cNvSpPr>
          <p:nvPr>
            <p:ph type="title"/>
          </p:nvPr>
        </p:nvSpPr>
        <p:spPr>
          <a:xfrm>
            <a:off x="1002535" y="815248"/>
            <a:ext cx="10443989" cy="1470751"/>
          </a:xfrm>
        </p:spPr>
        <p:txBody>
          <a:bodyPr>
            <a:normAutofit fontScale="90000"/>
          </a:bodyPr>
          <a:lstStyle/>
          <a:p>
            <a:r>
              <a:rPr lang="en-US" sz="3600" b="1" dirty="0">
                <a:latin typeface="Times New Roman" panose="02020603050405020304" pitchFamily="18" charset="0"/>
                <a:cs typeface="Times New Roman" panose="02020603050405020304" pitchFamily="18" charset="0"/>
              </a:rPr>
              <a:t>I. TÌM HIỂU MỘT SỐ NGHI LỄ DÂN GIAN THỂ HIỆN ĐẠO LÍ “UỐNG NƯỚC NHỚ NGUỒN” Ở TPHCM</a:t>
            </a:r>
          </a:p>
        </p:txBody>
      </p:sp>
      <p:sp>
        <p:nvSpPr>
          <p:cNvPr id="3" name="Content Placeholder 2">
            <a:extLst>
              <a:ext uri="{FF2B5EF4-FFF2-40B4-BE49-F238E27FC236}">
                <a16:creationId xmlns:a16="http://schemas.microsoft.com/office/drawing/2014/main" id="{88FD3EEB-200E-425E-9DE8-C4619BC9F324}"/>
              </a:ext>
            </a:extLst>
          </p:cNvPr>
          <p:cNvSpPr>
            <a:spLocks noGrp="1"/>
          </p:cNvSpPr>
          <p:nvPr>
            <p:ph idx="1"/>
          </p:nvPr>
        </p:nvSpPr>
        <p:spPr>
          <a:xfrm>
            <a:off x="1200839" y="2137272"/>
            <a:ext cx="10146534" cy="3738596"/>
          </a:xfrm>
        </p:spPr>
        <p:txBody>
          <a:bodyPr>
            <a:normAutofit fontScale="85000" lnSpcReduction="20000"/>
          </a:bodyPr>
          <a:lstStyle/>
          <a:p>
            <a:pPr marL="0" indent="0">
              <a:buNone/>
            </a:pPr>
            <a:r>
              <a:rPr lang="en-US" sz="3800" b="1" dirty="0">
                <a:latin typeface="Times New Roman" panose="02020603050405020304" pitchFamily="18" charset="0"/>
                <a:cs typeface="Times New Roman" panose="02020603050405020304" pitchFamily="18" charset="0"/>
              </a:rPr>
              <a:t>1</a:t>
            </a:r>
            <a:r>
              <a:rPr lang="en-US" sz="3800" b="1" dirty="0"/>
              <a:t>. </a:t>
            </a:r>
            <a:r>
              <a:rPr lang="en-US" sz="3800" b="1" dirty="0">
                <a:latin typeface="Times New Roman" panose="02020603050405020304" pitchFamily="18" charset="0"/>
                <a:cs typeface="Times New Roman" panose="02020603050405020304" pitchFamily="18" charset="0"/>
              </a:rPr>
              <a:t>“</a:t>
            </a:r>
            <a:r>
              <a:rPr lang="en-US" sz="3800" b="1" dirty="0" err="1">
                <a:latin typeface="Times New Roman" panose="02020603050405020304" pitchFamily="18" charset="0"/>
                <a:cs typeface="Times New Roman" panose="02020603050405020304" pitchFamily="18" charset="0"/>
              </a:rPr>
              <a:t>Uống</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nước</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nhớ</a:t>
            </a:r>
            <a:r>
              <a:rPr lang="en-US" sz="3800" b="1" dirty="0">
                <a:latin typeface="Times New Roman" panose="02020603050405020304" pitchFamily="18" charset="0"/>
                <a:cs typeface="Times New Roman" panose="02020603050405020304" pitchFamily="18" charset="0"/>
              </a:rPr>
              <a:t> </a:t>
            </a:r>
            <a:r>
              <a:rPr lang="en-US" sz="3800" b="1" dirty="0" err="1">
                <a:latin typeface="Times New Roman" panose="02020603050405020304" pitchFamily="18" charset="0"/>
                <a:cs typeface="Times New Roman" panose="02020603050405020304" pitchFamily="18" charset="0"/>
              </a:rPr>
              <a:t>nguồn</a:t>
            </a:r>
            <a:r>
              <a:rPr lang="en-US" sz="3800" b="1" dirty="0">
                <a:latin typeface="Times New Roman" panose="02020603050405020304" pitchFamily="18" charset="0"/>
                <a:cs typeface="Times New Roman" panose="02020603050405020304" pitchFamily="18" charset="0"/>
              </a:rPr>
              <a:t>”</a:t>
            </a:r>
          </a:p>
          <a:p>
            <a:pPr marL="0" indent="0">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Uống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nước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Sự</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thừa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hưởng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thành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lao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động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về</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thần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thế</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hệ</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trước</a:t>
            </a:r>
            <a:r>
              <a:rPr lang="en-US" sz="3500" dirty="0">
                <a:latin typeface="Times New Roman" panose="02020603050405020304" pitchFamily="18" charset="0"/>
                <a:cs typeface="Times New Roman" panose="02020603050405020304" pitchFamily="18" charset="0"/>
              </a:rPr>
              <a:t>.</a:t>
            </a:r>
          </a:p>
          <a:p>
            <a:pPr marL="0" indent="0">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Nhớ</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nguồn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Sự</a:t>
            </a:r>
            <a:r>
              <a:rPr lang="en-US" sz="3500" dirty="0">
                <a:latin typeface="Times New Roman" panose="02020603050405020304" pitchFamily="18" charset="0"/>
                <a:cs typeface="Times New Roman" panose="02020603050405020304" pitchFamily="18" charset="0"/>
              </a:rPr>
              <a:t> tri </a:t>
            </a:r>
            <a:r>
              <a:rPr lang="en-US" sz="3500" dirty="0" err="1">
                <a:latin typeface="Times New Roman" panose="02020603050405020304" pitchFamily="18" charset="0"/>
                <a:cs typeface="Times New Roman" panose="02020603050405020304" pitchFamily="18" charset="0"/>
              </a:rPr>
              <a:t>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giữ</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gìn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phát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huy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những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thành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những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người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trước</a:t>
            </a:r>
            <a:r>
              <a:rPr lang="en-US" sz="3500" dirty="0">
                <a:latin typeface="Times New Roman" panose="02020603050405020304" pitchFamily="18" charset="0"/>
                <a:cs typeface="Times New Roman" panose="02020603050405020304" pitchFamily="18" charset="0"/>
              </a:rPr>
              <a:t>.</a:t>
            </a:r>
          </a:p>
          <a:p>
            <a:pPr marL="0" indent="0">
              <a:buNone/>
            </a:pPr>
            <a:r>
              <a:rPr lang="en-US" sz="3500" dirty="0">
                <a:latin typeface="Times New Roman" panose="02020603050405020304" pitchFamily="18" charset="0"/>
                <a:cs typeface="Times New Roman" panose="02020603050405020304" pitchFamily="18" charset="0"/>
              </a:rPr>
              <a:t>- Ý </a:t>
            </a:r>
            <a:r>
              <a:rPr lang="en-US" sz="3500" dirty="0" err="1">
                <a:latin typeface="Times New Roman" panose="02020603050405020304" pitchFamily="18" charset="0"/>
                <a:cs typeface="Times New Roman" panose="02020603050405020304" pitchFamily="18" charset="0"/>
              </a:rPr>
              <a:t>nghĩa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bài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học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giáo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dục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về</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cách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người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dạy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cho</a:t>
            </a:r>
            <a:r>
              <a:rPr lang="en-US" sz="3500" dirty="0">
                <a:latin typeface="Times New Roman" panose="02020603050405020304" pitchFamily="18" charset="0"/>
                <a:cs typeface="Times New Roman" panose="02020603050405020304" pitchFamily="18" charset="0"/>
              </a:rPr>
              <a:t> con </a:t>
            </a:r>
            <a:r>
              <a:rPr lang="en-US" sz="3500" dirty="0" err="1">
                <a:latin typeface="Times New Roman" panose="02020603050405020304" pitchFamily="18" charset="0"/>
                <a:cs typeface="Times New Roman" panose="02020603050405020304" pitchFamily="18" charset="0"/>
              </a:rPr>
              <a:t>người</a:t>
            </a:r>
            <a:r>
              <a:rPr lang="en-US" sz="3500" dirty="0">
                <a:latin typeface="Times New Roman" panose="02020603050405020304" pitchFamily="18" charset="0"/>
                <a:cs typeface="Times New Roman" panose="02020603050405020304" pitchFamily="18" charset="0"/>
              </a:rPr>
              <a:t> long </a:t>
            </a:r>
            <a:r>
              <a:rPr lang="en-US" sz="3500" dirty="0" err="1">
                <a:latin typeface="Times New Roman" panose="02020603050405020304" pitchFamily="18" charset="0"/>
                <a:cs typeface="Times New Roman" panose="02020603050405020304" pitchFamily="18" charset="0"/>
              </a:rPr>
              <a:t>biết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ơn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thể</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hiện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truyền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thống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biết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ơn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người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dân</a:t>
            </a:r>
            <a:r>
              <a:rPr lang="en-US" sz="3500" dirty="0">
                <a:latin typeface="Times New Roman" panose="02020603050405020304" pitchFamily="18" charset="0"/>
                <a:cs typeface="Times New Roman" panose="02020603050405020304" pitchFamily="18" charset="0"/>
              </a:rPr>
              <a:t> VN</a:t>
            </a:r>
            <a:endParaRPr lang="en-US" sz="3500" dirty="0"/>
          </a:p>
        </p:txBody>
      </p:sp>
    </p:spTree>
    <p:extLst>
      <p:ext uri="{BB962C8B-B14F-4D97-AF65-F5344CB8AC3E}">
        <p14:creationId xmlns:p14="http://schemas.microsoft.com/office/powerpoint/2010/main" val="206077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676" y="713775"/>
            <a:ext cx="11201401" cy="1303867"/>
          </a:xfrm>
        </p:spPr>
        <p:txBody>
          <a:bodyPr>
            <a:noAutofit/>
          </a:bodyPr>
          <a:lstStyle/>
          <a:p>
            <a:pPr algn="l"/>
            <a:r>
              <a:rPr lang="en-US" sz="3600" b="1"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uống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nhớ</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nguồn</a:t>
            </a:r>
            <a:r>
              <a:rPr lang="en-US" sz="3200" b="1" dirty="0">
                <a:latin typeface="Times New Roman" panose="02020603050405020304" pitchFamily="18" charset="0"/>
                <a:cs typeface="Times New Roman" panose="02020603050405020304" pitchFamily="18" charset="0"/>
              </a:rPr>
              <a:t>”</a:t>
            </a:r>
            <a:br>
              <a:rPr lang="en-US" sz="3200"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a:t>
            </a:r>
            <a:r>
              <a:rPr lang="vi-VN" sz="3600" b="1" dirty="0">
                <a:latin typeface="Times New Roman" panose="02020603050405020304" pitchFamily="18" charset="0"/>
                <a:cs typeface="Times New Roman" panose="02020603050405020304" pitchFamily="18" charset="0"/>
              </a:rPr>
              <a:t>. Định nghĩa tín ngưỡng</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5676" y="4065104"/>
            <a:ext cx="10863471" cy="1810764"/>
          </a:xfrm>
        </p:spPr>
        <p:txBody>
          <a:bodyPr>
            <a:normAutofit/>
          </a:bodyPr>
          <a:lstStyle/>
          <a:p>
            <a:pPr marL="0" indent="0" algn="just">
              <a:buNone/>
            </a:pPr>
            <a:r>
              <a:rPr lang="vi-VN" sz="2800" dirty="0"/>
              <a:t>Tín ngưỡng là </a:t>
            </a:r>
            <a:r>
              <a:rPr lang="vi-VN" sz="2800" i="1" dirty="0">
                <a:solidFill>
                  <a:srgbClr val="FF0000"/>
                </a:solidFill>
              </a:rPr>
              <a:t>niềm tin </a:t>
            </a:r>
            <a:r>
              <a:rPr lang="vi-VN" sz="2800" dirty="0"/>
              <a:t>của con người được </a:t>
            </a:r>
            <a:r>
              <a:rPr lang="vi-VN" sz="2800" i="1" dirty="0">
                <a:solidFill>
                  <a:srgbClr val="FF0000"/>
                </a:solidFill>
              </a:rPr>
              <a:t>thể hiện thông qua những lễ nghi gắn liền</a:t>
            </a:r>
            <a:r>
              <a:rPr lang="vi-VN" sz="2800" i="1" dirty="0"/>
              <a:t> với </a:t>
            </a:r>
            <a:r>
              <a:rPr lang="vi-VN" sz="2800" i="1" dirty="0">
                <a:solidFill>
                  <a:srgbClr val="FF0000"/>
                </a:solidFill>
              </a:rPr>
              <a:t>phong tục, tập quán truyền thố</a:t>
            </a:r>
            <a:r>
              <a:rPr lang="vi-VN" sz="2800" i="1" dirty="0"/>
              <a:t>ng</a:t>
            </a:r>
            <a:r>
              <a:rPr lang="vi-VN" sz="2800" dirty="0"/>
              <a:t> để mang lại </a:t>
            </a:r>
            <a:r>
              <a:rPr lang="vi-VN" sz="2800" i="1" dirty="0">
                <a:solidFill>
                  <a:srgbClr val="FF0000"/>
                </a:solidFill>
              </a:rPr>
              <a:t>sự bình an về tinh thần</a:t>
            </a:r>
            <a:r>
              <a:rPr lang="vi-VN" sz="2800" dirty="0">
                <a:solidFill>
                  <a:srgbClr val="FF0000"/>
                </a:solidFill>
              </a:rPr>
              <a:t> </a:t>
            </a:r>
            <a:r>
              <a:rPr lang="vi-VN" sz="2800" dirty="0"/>
              <a:t>cho cá nhân và cộng đồng. (Theo Khoản 1, Điều 2 Luật Tín ngưỡng, tôn giáo năm 2016)</a:t>
            </a:r>
            <a:endParaRPr lang="en-US" sz="2800" dirty="0"/>
          </a:p>
        </p:txBody>
      </p:sp>
      <p:sp>
        <p:nvSpPr>
          <p:cNvPr id="4" name="Oval 3"/>
          <p:cNvSpPr/>
          <p:nvPr/>
        </p:nvSpPr>
        <p:spPr>
          <a:xfrm>
            <a:off x="7305261" y="1365708"/>
            <a:ext cx="4114800" cy="2136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latin typeface="Times New Roman" panose="02020603050405020304" pitchFamily="18" charset="0"/>
                <a:cs typeface="Times New Roman" panose="02020603050405020304" pitchFamily="18" charset="0"/>
              </a:rPr>
              <a:t>Tín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giáo</a:t>
            </a:r>
            <a:r>
              <a:rPr lang="en-US" sz="3000" dirty="0">
                <a:latin typeface="Times New Roman" panose="02020603050405020304" pitchFamily="18" charset="0"/>
                <a:cs typeface="Times New Roman" panose="02020603050405020304" pitchFamily="18" charset="0"/>
              </a:rPr>
              <a:t>? </a:t>
            </a:r>
          </a:p>
        </p:txBody>
      </p:sp>
      <p:pic>
        <p:nvPicPr>
          <p:cNvPr id="2050" name="Picture 2" descr="Tất tần tật về tiếng Việt lớp 4 câu hỏi và dấu chấm hỏ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171" y="2434164"/>
            <a:ext cx="2435090" cy="14610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a:spLocks noGrp="1"/>
          </p:cNvSpPr>
          <p:nvPr>
            <p:ph idx="1"/>
          </p:nvPr>
        </p:nvSpPr>
        <p:spPr>
          <a:xfrm>
            <a:off x="375386" y="2569945"/>
            <a:ext cx="5842534" cy="3619099"/>
          </a:xfrm>
        </p:spPr>
        <p:txBody>
          <a:bodyPr>
            <a:noAutofit/>
          </a:bodyPr>
          <a:lstStyle/>
          <a:p>
            <a:pPr lvl="1"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Đình là văn hoá tín ngưỡng của làng xã thời xưa, là nơi thờ Thành Hoàng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thần phù hộ cư dân một làng</a:t>
            </a:r>
            <a:r>
              <a:rPr lang="en-US" sz="2400" dirty="0">
                <a:latin typeface="Times New Roman" panose="02020603050405020304" pitchFamily="18" charset="0"/>
                <a:cs typeface="Times New Roman" panose="02020603050405020304" pitchFamily="18" charset="0"/>
              </a:rPr>
              <a:t>.</a:t>
            </a:r>
          </a:p>
          <a:p>
            <a:pPr lvl="1"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Các đình làng ở </a:t>
            </a:r>
            <a:r>
              <a:rPr lang="en-US" sz="2400" dirty="0">
                <a:latin typeface="Times New Roman" panose="02020603050405020304" pitchFamily="18" charset="0"/>
                <a:cs typeface="Times New Roman" panose="02020603050405020304" pitchFamily="18" charset="0"/>
              </a:rPr>
              <a:t>Tp. HCM </a:t>
            </a:r>
            <a:r>
              <a:rPr lang="vi-VN" sz="2400" dirty="0">
                <a:latin typeface="Times New Roman" panose="02020603050405020304" pitchFamily="18" charset="0"/>
                <a:cs typeface="Times New Roman" panose="02020603050405020304" pitchFamily="18" charset="0"/>
              </a:rPr>
              <a:t>có quá trình hình thành và phát triển từ 100 năm đến hơn 300 năm. </a:t>
            </a:r>
            <a:endParaRPr lang="en-US" sz="2400"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Đình làng xưa thực hiện ba chức năng chủ yếu: chức năng tín ngưỡng, chức năng hành chính và chức năng văn hoá.</a:t>
            </a:r>
            <a:endParaRPr lang="en-US" sz="2400" dirty="0">
              <a:latin typeface="Times New Roman" panose="02020603050405020304" pitchFamily="18" charset="0"/>
              <a:cs typeface="Times New Roman" panose="02020603050405020304" pitchFamily="18" charset="0"/>
            </a:endParaRPr>
          </a:p>
        </p:txBody>
      </p:sp>
      <p:sp>
        <p:nvSpPr>
          <p:cNvPr id="29" name="Title 1"/>
          <p:cNvSpPr txBox="1"/>
          <p:nvPr/>
        </p:nvSpPr>
        <p:spPr>
          <a:xfrm>
            <a:off x="962691" y="668956"/>
            <a:ext cx="11453870" cy="171016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sz="3200" dirty="0">
              <a:latin typeface="Times New Roman" panose="02020603050405020304" pitchFamily="18" charset="0"/>
              <a:cs typeface="Times New Roman" panose="02020603050405020304" pitchFamily="18" charset="0"/>
            </a:endParaRPr>
          </a:p>
          <a:p>
            <a:pPr algn="l"/>
            <a:r>
              <a:rPr lang="en-US" sz="3200" b="1" dirty="0">
                <a:latin typeface="Times New Roman" panose="02020603050405020304" pitchFamily="18" charset="0"/>
                <a:cs typeface="Times New Roman" panose="02020603050405020304" pitchFamily="18" charset="0"/>
              </a:rPr>
              <a:t>b. Nghi </a:t>
            </a:r>
            <a:r>
              <a:rPr lang="en-US" sz="3200" b="1" dirty="0" err="1">
                <a:latin typeface="Times New Roman" panose="02020603050405020304" pitchFamily="18" charset="0"/>
                <a:cs typeface="Times New Roman" panose="02020603050405020304" pitchFamily="18" charset="0"/>
              </a:rPr>
              <a:t>lễ</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vi-VN" sz="3200" b="1" dirty="0">
                <a:latin typeface="Times New Roman" panose="02020603050405020304" pitchFamily="18" charset="0"/>
                <a:cs typeface="Times New Roman" panose="02020603050405020304" pitchFamily="18" charset="0"/>
              </a:rPr>
              <a:t> mang tính cộng 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đình</a:t>
            </a:r>
            <a:r>
              <a:rPr lang="en-US" sz="3200" b="1" dirty="0">
                <a:latin typeface="Times New Roman" panose="02020603050405020304" pitchFamily="18" charset="0"/>
                <a:cs typeface="Times New Roman" panose="02020603050405020304" pitchFamily="18" charset="0"/>
              </a:rPr>
              <a:t>, </a:t>
            </a:r>
          </a:p>
          <a:p>
            <a:pPr algn="l"/>
            <a:r>
              <a:rPr lang="en-US" sz="3200" b="1" dirty="0" err="1">
                <a:latin typeface="Times New Roman" panose="02020603050405020304" pitchFamily="18" charset="0"/>
                <a:cs typeface="Times New Roman" panose="02020603050405020304" pitchFamily="18" charset="0"/>
              </a:rPr>
              <a:t>miếu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đền</a:t>
            </a:r>
            <a:r>
              <a:rPr lang="en-US" sz="3200" b="1" dirty="0">
                <a:latin typeface="Times New Roman" panose="02020603050405020304" pitchFamily="18" charset="0"/>
                <a:cs typeface="Times New Roman" panose="02020603050405020304" pitchFamily="18" charset="0"/>
              </a:rPr>
              <a:t>.</a:t>
            </a:r>
            <a:br>
              <a:rPr lang="en-US" sz="3200" b="1"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t> 		</a:t>
            </a:r>
            <a:r>
              <a:rPr lang="en-US" sz="3200" dirty="0">
                <a:latin typeface="Times New Roman" panose="02020603050405020304" pitchFamily="18" charset="0"/>
                <a:cs typeface="Times New Roman" panose="02020603050405020304" pitchFamily="18" charset="0"/>
              </a:rPr>
              <a:t>ĐÌNH – THỜ THÀNH HOÀNG LÀNG</a:t>
            </a:r>
            <a:br>
              <a:rPr lang="en-US" sz="3200" dirty="0"/>
            </a:br>
            <a:endParaRPr lang="en-US" sz="3200" dirty="0">
              <a:latin typeface="Times New Roman" panose="02020603050405020304" pitchFamily="18" charset="0"/>
              <a:cs typeface="Times New Roman" panose="02020603050405020304" pitchFamily="18" charset="0"/>
            </a:endParaRPr>
          </a:p>
        </p:txBody>
      </p:sp>
      <p:pic>
        <p:nvPicPr>
          <p:cNvPr id="4098" name="Picture 2" descr="https://assets.htv.com.vn/Images/TAP%20CHI%20HTV/Trao%20doi%20chuyen%20nhge/Thao/Thang%2012/21.12Dinglang/1-chi%20h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301" y="2569945"/>
            <a:ext cx="5207336" cy="361909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689626" y="6256421"/>
            <a:ext cx="4957011" cy="52197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 Phường 13, Q10.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barn(inVertical)">
                                      <p:cBhvr>
                                        <p:cTn id="10" dur="500"/>
                                        <p:tgtEl>
                                          <p:spTgt spid="27">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animEffect transition="in" filter="barn(inVertical)">
                                      <p:cBhvr>
                                        <p:cTn id="13" dur="500"/>
                                        <p:tgtEl>
                                          <p:spTgt spid="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circle(in)">
                                      <p:cBhvr>
                                        <p:cTn id="18" dur="2000"/>
                                        <p:tgtEl>
                                          <p:spTgt spid="409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circle(in)">
                                      <p:cBhvr>
                                        <p:cTn id="2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522" y="2302525"/>
            <a:ext cx="5351646" cy="3992397"/>
          </a:xfrm>
        </p:spPr>
        <p:txBody>
          <a:bodyPr>
            <a:normAutofit/>
          </a:bodyPr>
          <a:lstStyle/>
          <a:p>
            <a:pPr algn="just"/>
            <a:r>
              <a:rPr lang="vi-VN" dirty="0"/>
              <a:t>Lễ cúng đình: Hằng năm, đình tổ chức lễ hội Kỳ Yên (thường diễn ra từ giữa tháng giêng đến hết tháng ba âm lịch, mỗi đình thường cúng trong thời gian hai hoặc ba ngày).</a:t>
            </a:r>
            <a:endParaRPr lang="en-US" dirty="0"/>
          </a:p>
          <a:p>
            <a:pPr algn="just"/>
            <a:r>
              <a:rPr lang="vi-VN" dirty="0"/>
              <a:t>Các thế hệ dân cứ tiếp tục sinh sôi nhưng Thành Hoàng thì còn mãi, trở thành một chứng tích không thể phủ nhận được của mỗi làng.</a:t>
            </a:r>
            <a:endParaRPr lang="en-US" dirty="0"/>
          </a:p>
          <a:p>
            <a:pPr algn="just"/>
            <a:endParaRPr lang="en-US" dirty="0"/>
          </a:p>
        </p:txBody>
      </p:sp>
      <p:sp>
        <p:nvSpPr>
          <p:cNvPr id="5" name="Title 1"/>
          <p:cNvSpPr>
            <a:spLocks noGrp="1"/>
          </p:cNvSpPr>
          <p:nvPr>
            <p:ph type="title"/>
          </p:nvPr>
        </p:nvSpPr>
        <p:spPr>
          <a:xfrm>
            <a:off x="429659" y="429658"/>
            <a:ext cx="11953300" cy="147626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ĐÌNH – THỜ THÀNH HOÀNG LÀNG</a:t>
            </a:r>
            <a:endParaRPr lang="en-US" sz="3200" dirty="0">
              <a:latin typeface="Times New Roman" panose="02020603050405020304" pitchFamily="18" charset="0"/>
              <a:cs typeface="Times New Roman" panose="02020603050405020304" pitchFamily="18" charset="0"/>
            </a:endParaRPr>
          </a:p>
        </p:txBody>
      </p:sp>
      <p:pic>
        <p:nvPicPr>
          <p:cNvPr id="3074" name="Picture 2" descr="http://lehoi.cinet.vn/UserFiles/bong%20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371" y="2423712"/>
            <a:ext cx="4993940" cy="37187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02372" y="6346437"/>
            <a:ext cx="5292392"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Lễ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(Q8)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circle(in)">
                                      <p:cBhvr>
                                        <p:cTn id="2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634" y="2265474"/>
            <a:ext cx="10376836" cy="3744227"/>
          </a:xfrm>
        </p:spPr>
        <p:txBody>
          <a:bodyPr>
            <a:normAutofit/>
          </a:bodyPr>
          <a:lstStyle/>
          <a:p>
            <a:pPr marL="0" indent="0" algn="just">
              <a:buNone/>
            </a:pPr>
            <a:r>
              <a:rPr lang="vi-VN" dirty="0"/>
              <a:t>Ý nghĩa thờ Thành Hoàng làng</a:t>
            </a:r>
          </a:p>
          <a:p>
            <a:pPr algn="just">
              <a:buFont typeface="Wingdings" panose="05000000000000000000" pitchFamily="2" charset="2"/>
              <a:buChar char="Ø"/>
            </a:pPr>
            <a:r>
              <a:rPr lang="en-US" dirty="0"/>
              <a:t>	</a:t>
            </a:r>
            <a:r>
              <a:rPr lang="vi-VN" dirty="0"/>
              <a:t>Thể hiện lòng biết ơn những người có công với làng xã: theo quan niệm của cư dân trong làng thì Thành Hoàng cai quản và quyết định hoạ phúc của một làng. Thành Hoàng có thể bao quát, chứng kiến toàn bộ đời sống của dân làng, bảo vệ, phù hộ cho dân làng làm ăn phát đạt, khoẻ mạnh.</a:t>
            </a:r>
            <a:endParaRPr lang="en-US" dirty="0"/>
          </a:p>
          <a:p>
            <a:pPr algn="just">
              <a:buFont typeface="Wingdings" panose="05000000000000000000" pitchFamily="2" charset="2"/>
              <a:buChar char="Ø"/>
            </a:pPr>
            <a:r>
              <a:rPr lang="en-US" dirty="0"/>
              <a:t>	</a:t>
            </a:r>
            <a:r>
              <a:rPr lang="vi-VN" dirty="0"/>
              <a:t>Thể hiện việc giữ gìn luật lệ, lề lối gia phong của làng xã, ý thức đoàn kết, cố kết cộng đồng làng xã: Chính sự thờ cúng Thành Hoàng ở đình là sợi dây liên lạc vô </a:t>
            </a:r>
            <a:r>
              <a:rPr lang="en-US" dirty="0"/>
              <a:t>h</a:t>
            </a:r>
            <a:r>
              <a:rPr lang="vi-VN" dirty="0"/>
              <a:t>ình, giúp dân làng đoàn kết, nếp sống cộng cảm hoà đồng được bảo tồn.</a:t>
            </a:r>
            <a:endParaRPr lang="en-US" dirty="0"/>
          </a:p>
        </p:txBody>
      </p:sp>
      <p:sp>
        <p:nvSpPr>
          <p:cNvPr id="4" name="Title 1"/>
          <p:cNvSpPr>
            <a:spLocks noGrp="1"/>
          </p:cNvSpPr>
          <p:nvPr>
            <p:ph type="title"/>
          </p:nvPr>
        </p:nvSpPr>
        <p:spPr>
          <a:xfrm>
            <a:off x="594911" y="848299"/>
            <a:ext cx="11597089" cy="1255924"/>
          </a:xfrm>
        </p:spPr>
        <p:txBody>
          <a:bodyPr>
            <a:noAutofit/>
          </a:bodyPr>
          <a:lstStyle/>
          <a:p>
            <a:br>
              <a:rPr lang="vi-VN" sz="3600" dirty="0">
                <a:latin typeface="Times New Roman" panose="02020603050405020304" pitchFamily="18" charset="0"/>
                <a:cs typeface="Times New Roman" panose="02020603050405020304" pitchFamily="18" charset="0"/>
              </a:rPr>
            </a:br>
            <a:r>
              <a:rPr kumimoji="0" lang="vi-VN" sz="3200" b="0" i="0" u="none" strike="noStrike" kern="1200" cap="none" spc="0" normalizeH="0" baseline="0" noProof="0" dirty="0">
                <a:ln w="3175" cmpd="sng">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rPr>
              <a:t>ĐÌNH – THỜ THÀNH HOÀNG LÀNG</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vi-VN" sz="2800" dirty="0"/>
              <a:t>“…Thành phố Hồ Chí Minh hiện có 299 ngôi đình (trong đó 297 ngôi đình do người Việt quản lí và 2 ngôi đình do người Hoa quản lí) còn đang hoạt động tín ngưỡng. …”. </a:t>
            </a:r>
            <a:endParaRPr lang="en-US" sz="2800" dirty="0"/>
          </a:p>
          <a:p>
            <a:pPr algn="just"/>
            <a:r>
              <a:rPr lang="vi-VN" sz="2800" dirty="0"/>
              <a:t>Theo Sở Văn hoá và Thể thao Thành phố Hồ Chí Minh, hiện nay, Thành phố Hồ Chí Minh có 53 đình được Bộ</a:t>
            </a:r>
            <a:r>
              <a:rPr lang="en-US" sz="2800" dirty="0"/>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Ủy</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tích</a:t>
            </a:r>
            <a:endParaRPr lang="en-US" sz="28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990599" y="1017506"/>
            <a:ext cx="11201401" cy="1303867"/>
          </a:xfrm>
        </p:spPr>
        <p:txBody>
          <a:bodyPr>
            <a:noAutofit/>
          </a:bodyPr>
          <a:lstStyle/>
          <a:p>
            <a:pPr algn="l"/>
            <a:r>
              <a:rPr lang="en-US" sz="3200" dirty="0">
                <a:latin typeface="Times New Roman" panose="02020603050405020304" pitchFamily="18" charset="0"/>
                <a:cs typeface="Times New Roman" panose="02020603050405020304" pitchFamily="18" charset="0"/>
              </a:rPr>
              <a:t>		</a:t>
            </a:r>
            <a:r>
              <a:rPr lang="en-US" sz="3200" dirty="0"/>
              <a:t> 		</a:t>
            </a:r>
            <a:r>
              <a:rPr lang="en-US" sz="3200" dirty="0">
                <a:latin typeface="Times New Roman" panose="02020603050405020304" pitchFamily="18" charset="0"/>
                <a:cs typeface="Times New Roman" panose="02020603050405020304" pitchFamily="18" charset="0"/>
              </a:rPr>
              <a:t>ĐÌNH – THỜ THÀNH HOÀNG LÀNG</a:t>
            </a:r>
            <a:br>
              <a:rPr lang="en-US" sz="3200" dirty="0"/>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272" y="2483317"/>
            <a:ext cx="5342021" cy="3850105"/>
          </a:xfrm>
        </p:spPr>
        <p:txBody>
          <a:bodyPr>
            <a:normAutofit lnSpcReduction="10000"/>
          </a:bodyPr>
          <a:lstStyle/>
          <a:p>
            <a:pPr algn="just"/>
            <a:r>
              <a:rPr lang="vi-VN" dirty="0"/>
              <a:t>Miếu là một dạng di tích văn hoá trong tín ngưỡng dân gian Việt Nam có quy mô nhỏ hơn đền. </a:t>
            </a:r>
            <a:endParaRPr lang="en-US" dirty="0"/>
          </a:p>
          <a:p>
            <a:pPr algn="just"/>
            <a:r>
              <a:rPr lang="vi-VN" dirty="0"/>
              <a:t>Các thần được thờ ở miếu rất đa dạng, thể hiện ở tên gọi của miếu – tên gọi theo đối tượng được thờ (miếu Cô, miếu Cậu, miếu thờ thần núi gọi chung là miếu Sơn thần, miếu thờ thần nước gọi là miếu Hà Bá hoặc miếu Thuỷ thần,...</a:t>
            </a:r>
            <a:endParaRPr lang="en-US" dirty="0"/>
          </a:p>
        </p:txBody>
      </p:sp>
      <p:sp>
        <p:nvSpPr>
          <p:cNvPr id="5" name="Title 1"/>
          <p:cNvSpPr>
            <a:spLocks noGrp="1"/>
          </p:cNvSpPr>
          <p:nvPr>
            <p:ph type="title"/>
          </p:nvPr>
        </p:nvSpPr>
        <p:spPr>
          <a:xfrm>
            <a:off x="990599" y="1017506"/>
            <a:ext cx="11201401" cy="1303867"/>
          </a:xfrm>
        </p:spPr>
        <p:txBody>
          <a:bodyPr>
            <a:noAutofit/>
          </a:bodyPr>
          <a:lstStyle/>
          <a:p>
            <a:pPr algn="l"/>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t> 		</a:t>
            </a:r>
            <a:r>
              <a:rPr lang="en-US" sz="3200" dirty="0">
                <a:latin typeface="Times New Roman" panose="02020603050405020304" pitchFamily="18" charset="0"/>
                <a:cs typeface="Times New Roman" panose="02020603050405020304" pitchFamily="18" charset="0"/>
              </a:rPr>
              <a:t>MIẾU (MIỄU) – THỜ CÁC VỊ THẦN</a:t>
            </a:r>
            <a:br>
              <a:rPr lang="en-US" sz="3200" dirty="0"/>
            </a:br>
            <a:endParaRPr lang="en-US" sz="3200" dirty="0">
              <a:latin typeface="Times New Roman" panose="02020603050405020304" pitchFamily="18" charset="0"/>
              <a:cs typeface="Times New Roman" panose="02020603050405020304" pitchFamily="18" charset="0"/>
            </a:endParaRPr>
          </a:p>
        </p:txBody>
      </p:sp>
      <p:pic>
        <p:nvPicPr>
          <p:cNvPr id="6" name="Picture 2" descr="http://quantri.tanphu.hochiminhcity.gov.vn/UploadImages/tanphu/%C4%90%E1%BB%8Ba%20%C4%91i%E1%BB%83m%20tham%20quan/23%20mieu%20Quan%20Am.png?w=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796" y="2483317"/>
            <a:ext cx="4376372" cy="32822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31293" y="5765596"/>
            <a:ext cx="5448702"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 Q. </a:t>
            </a:r>
            <a:r>
              <a:rPr lang="en-US" sz="2400" dirty="0" err="1">
                <a:latin typeface="Times New Roman" panose="02020603050405020304" pitchFamily="18" charset="0"/>
                <a:cs typeface="Times New Roman" panose="02020603050405020304" pitchFamily="18" charset="0"/>
              </a:rPr>
              <a:t>Tân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113</TotalTime>
  <Words>2889</Words>
  <Application>Microsoft Office PowerPoint</Application>
  <PresentationFormat>Widescreen</PresentationFormat>
  <Paragraphs>117</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Garamond</vt:lpstr>
      <vt:lpstr>Mistral</vt:lpstr>
      <vt:lpstr>Times New Roman</vt:lpstr>
      <vt:lpstr>Wingdings</vt:lpstr>
      <vt:lpstr>Organic</vt:lpstr>
      <vt:lpstr>ĐẠO LÍ “UỐNG NƯỚC NHỚ NGUỒN” QUA CÁC NGHI LỄ DÂN GIAN   Ở TP HỒ CHÍ MINH</vt:lpstr>
      <vt:lpstr>MỤC TIÊU</vt:lpstr>
      <vt:lpstr>I. TÌM HIỂU MỘT SỐ NGHI LỄ DÂN GIAN THỂ HIỆN ĐẠO LÍ “UỐNG NƯỚC NHỚ NGUỒN” Ở TPHCM</vt:lpstr>
      <vt:lpstr>2. Các nghi lễ dân gian thể hiện đạo lí “uống nước nhớ nguồn”  a. Định nghĩa tín ngưỡng</vt:lpstr>
      <vt:lpstr>PowerPoint Presentation</vt:lpstr>
      <vt:lpstr>       ĐÌNH – THỜ THÀNH HOÀNG LÀNG</vt:lpstr>
      <vt:lpstr> ĐÌNH – THỜ THÀNH HOÀNG LÀNG</vt:lpstr>
      <vt:lpstr>     ĐÌNH – THỜ THÀNH HOÀNG LÀNG </vt:lpstr>
      <vt:lpstr>      MIẾU (MIỄU) – THỜ CÁC VỊ THẦN </vt:lpstr>
      <vt:lpstr>     MIẾU (MIỄU) – THỜ CÁC VỊ THẦN </vt:lpstr>
      <vt:lpstr>     MIẾU (MIỄU) – THỜ CÁC VỊ THẦN </vt:lpstr>
      <vt:lpstr>  ĐỀN – THỜ DANH NHÂN, ANH HÙNG DÂN TỘC </vt:lpstr>
      <vt:lpstr>  ĐỀN – THỜ DANH NHÂN, ANH HÙNG DÂN TỘC </vt:lpstr>
      <vt:lpstr>  c. Nghi lễ dân gian thờ cúng tại gia đình :        THỜ CÚNG TỔ TIÊN </vt:lpstr>
      <vt:lpstr>        THỜ CÚNG TỔ TIÊN </vt:lpstr>
      <vt:lpstr>        THỜ CÁC VỊ THẦN </vt:lpstr>
      <vt:lpstr>        THỜ CÚNG TỔ NGHỀ </vt:lpstr>
      <vt:lpstr>        THỜ CÚNG TỔ NGHỀ </vt:lpstr>
      <vt:lpstr>II.BẢO TỒN VÀ PHÁT HUY ĐẠO LÍ “UỐNG NƯỚC NHỚ NGUỒN” QUA CÁC NGHI LỄ DG Ở TPHCM   1. Quy định của pháp luật về tín ngưỡng</vt:lpstr>
      <vt:lpstr>  1. Quy định của pháp luật về tín ngưỡng</vt:lpstr>
      <vt:lpstr>  1. Quy định của pháp luật về tín ngưỡng</vt:lpstr>
      <vt:lpstr>2. Bảo tồn và phát huy đạo lí “uống nước nhớ nguồn” ở Tp.HCM</vt:lpstr>
      <vt:lpstr>2. Bảo tồn và phát huy đạo lí “uống nước nhớ nguồn” ở Tp.HCM</vt:lpstr>
      <vt:lpstr>b. Giải pháp:</vt:lpstr>
      <vt:lpstr> C. Bảo tồn và phát huy đạo lí “uống nước nhớ nguồn” </vt:lpstr>
      <vt:lpstr>  </vt:lpstr>
      <vt:lpstr>PowerPoint Presentation</vt:lpstr>
      <vt:lpstr>3. Ý nghĩa của việc bảo tồn và phát huy đạo lí “uống nước nhớ nguồn” qua các nghi lễ dân gian.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TÍN NGƯỠNG Ở TP HỒ CHÍ MINH</dc:title>
  <dc:creator>haduong</dc:creator>
  <cp:lastModifiedBy>Admin</cp:lastModifiedBy>
  <cp:revision>30</cp:revision>
  <dcterms:created xsi:type="dcterms:W3CDTF">2022-10-09T06:39:00Z</dcterms:created>
  <dcterms:modified xsi:type="dcterms:W3CDTF">2023-03-04T19:58:20Z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4C708D40D5D64FCA9B1DF3A062AB6A3F</vt:lpwstr>
  </property>
  <property fmtid="{D5CDD505-2E9C-101B-9397-08002B2CF9AE}" pid="3" name="KSOProductBuildVer">
    <vt:lpwstr>1033-11.2.0.11341</vt:lpwstr>
  </property>
</Properties>
</file>